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94" r:id="rId3"/>
    <p:sldId id="338" r:id="rId4"/>
    <p:sldId id="274" r:id="rId5"/>
    <p:sldId id="323" r:id="rId6"/>
    <p:sldId id="284" r:id="rId7"/>
    <p:sldId id="302" r:id="rId8"/>
    <p:sldId id="346" r:id="rId9"/>
    <p:sldId id="347" r:id="rId10"/>
    <p:sldId id="336" r:id="rId11"/>
    <p:sldId id="263" r:id="rId12"/>
    <p:sldId id="283" r:id="rId13"/>
    <p:sldId id="319" r:id="rId14"/>
    <p:sldId id="304" r:id="rId15"/>
    <p:sldId id="317" r:id="rId16"/>
    <p:sldId id="350" r:id="rId17"/>
    <p:sldId id="320" r:id="rId18"/>
    <p:sldId id="324" r:id="rId19"/>
    <p:sldId id="310" r:id="rId20"/>
    <p:sldId id="326" r:id="rId21"/>
    <p:sldId id="354" r:id="rId22"/>
    <p:sldId id="352" r:id="rId23"/>
    <p:sldId id="355" r:id="rId24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0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n Stafford" initials="J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73" autoAdjust="0"/>
  </p:normalViewPr>
  <p:slideViewPr>
    <p:cSldViewPr snapToGrid="0">
      <p:cViewPr varScale="1">
        <p:scale>
          <a:sx n="51" d="100"/>
          <a:sy n="51" d="100"/>
        </p:scale>
        <p:origin x="-654" y="-102"/>
      </p:cViewPr>
      <p:guideLst>
        <p:guide orient="horz" pos="22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2.xlsx"/><Relationship Id="rId4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3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4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5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66.xlsx"/><Relationship Id="rId4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aseline="0"/>
            </a:pPr>
            <a:r>
              <a:rPr lang="en-US" sz="1400" u="sng" baseline="0"/>
              <a:t>K-12 Spending Per $1,000 of Personal Income</a:t>
            </a:r>
          </a:p>
          <a:p>
            <a:pPr>
              <a:defRPr baseline="0"/>
            </a:pPr>
            <a:r>
              <a:rPr lang="en-US" sz="1400" b="0" baseline="0"/>
              <a:t>(Washington State:  1995-2013)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Sheet1!$C$4</c:f>
              <c:strCache>
                <c:ptCount val="1"/>
                <c:pt idx="0">
                  <c:v>K-12 Education Spending:  State and Local As Percent of Personal Income</c:v>
                </c:pt>
              </c:strCache>
            </c:strRef>
          </c:tx>
          <c:marker>
            <c:symbol val="none"/>
          </c:marker>
          <c:cat>
            <c:numRef>
              <c:f>Sheet1!$A$5:$A$23</c:f>
              <c:numCache>
                <c:formatCode>General</c:formatCode>
                <c:ptCount val="1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</c:numCache>
            </c:numRef>
          </c:cat>
          <c:val>
            <c:numRef>
              <c:f>Sheet1!$C$5:$C$23</c:f>
              <c:numCache>
                <c:formatCode>0</c:formatCode>
                <c:ptCount val="19"/>
                <c:pt idx="0">
                  <c:v>49.2</c:v>
                </c:pt>
                <c:pt idx="1">
                  <c:v>49.18</c:v>
                </c:pt>
                <c:pt idx="2">
                  <c:v>47.16</c:v>
                </c:pt>
                <c:pt idx="3">
                  <c:v>46.44</c:v>
                </c:pt>
                <c:pt idx="4">
                  <c:v>44.12</c:v>
                </c:pt>
                <c:pt idx="5">
                  <c:v>43</c:v>
                </c:pt>
                <c:pt idx="6">
                  <c:v>42.260000000000005</c:v>
                </c:pt>
                <c:pt idx="7">
                  <c:v>41.52</c:v>
                </c:pt>
                <c:pt idx="8">
                  <c:v>42.314999999999998</c:v>
                </c:pt>
                <c:pt idx="9">
                  <c:v>43.11</c:v>
                </c:pt>
                <c:pt idx="10">
                  <c:v>41.52</c:v>
                </c:pt>
                <c:pt idx="11">
                  <c:v>41.5</c:v>
                </c:pt>
                <c:pt idx="12">
                  <c:v>40.74</c:v>
                </c:pt>
                <c:pt idx="13">
                  <c:v>41.46</c:v>
                </c:pt>
                <c:pt idx="14">
                  <c:v>42.28</c:v>
                </c:pt>
                <c:pt idx="15">
                  <c:v>40.1</c:v>
                </c:pt>
                <c:pt idx="16">
                  <c:v>38.11</c:v>
                </c:pt>
                <c:pt idx="17">
                  <c:v>36.229999999999997</c:v>
                </c:pt>
                <c:pt idx="18">
                  <c:v>35.270000000000003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9435264"/>
        <c:axId val="229580800"/>
      </c:lineChart>
      <c:catAx>
        <c:axId val="2294352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29580800"/>
        <c:crosses val="autoZero"/>
        <c:auto val="1"/>
        <c:lblAlgn val="ctr"/>
        <c:lblOffset val="100"/>
        <c:noMultiLvlLbl val="0"/>
      </c:catAx>
      <c:valAx>
        <c:axId val="22958080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baseline="0"/>
                  <a:t>K-12 Spending Per 1,000 Personal Income ($)</a:t>
                </a:r>
              </a:p>
              <a:p>
                <a:pPr>
                  <a:defRPr/>
                </a:pPr>
                <a:endParaRPr lang="en-US" baseline="0"/>
              </a:p>
              <a:p>
                <a:pPr>
                  <a:defRPr/>
                </a:pPr>
                <a:endParaRPr lang="en-US" baseline="0"/>
              </a:p>
            </c:rich>
          </c:tx>
          <c:layout/>
          <c:overlay val="0"/>
        </c:title>
        <c:numFmt formatCode="0" sourceLinked="1"/>
        <c:majorTickMark val="out"/>
        <c:minorTickMark val="none"/>
        <c:tickLblPos val="nextTo"/>
        <c:crossAx val="2294352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5330392728686691E-2"/>
          <c:y val="1.2007134671546339E-2"/>
          <c:w val="0.9155301837270341"/>
          <c:h val="0.8717966064101142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</c:dPt>
          <c:cat>
            <c:strRef>
              <c:f>Sheet1!$A$35:$A$38</c:f>
              <c:strCache>
                <c:ptCount val="4"/>
                <c:pt idx="0">
                  <c:v>4 YEAR NEW STATE SPENDING</c:v>
                </c:pt>
                <c:pt idx="1">
                  <c:v>LESS REDUCTION FOR LOCAL LEVY DECREASE</c:v>
                </c:pt>
                <c:pt idx="2">
                  <c:v>2 YEAR, NOT 4 YEAR</c:v>
                </c:pt>
                <c:pt idx="3">
                  <c:v>REQUIRED BY McCLEARY</c:v>
                </c:pt>
              </c:strCache>
            </c:strRef>
          </c:cat>
          <c:val>
            <c:numRef>
              <c:f>Sheet1!$B$35:$B$38</c:f>
              <c:numCache>
                <c:formatCode>General</c:formatCode>
                <c:ptCount val="4"/>
                <c:pt idx="0">
                  <c:v>7.3</c:v>
                </c:pt>
                <c:pt idx="1">
                  <c:v>4.3</c:v>
                </c:pt>
                <c:pt idx="2">
                  <c:v>2.2000000000000002</c:v>
                </c:pt>
                <c:pt idx="3">
                  <c:v>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32970880"/>
        <c:axId val="258058112"/>
      </c:barChart>
      <c:catAx>
        <c:axId val="232970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8058112"/>
        <c:crosses val="autoZero"/>
        <c:auto val="1"/>
        <c:lblAlgn val="ctr"/>
        <c:lblOffset val="100"/>
        <c:noMultiLvlLbl val="0"/>
      </c:catAx>
      <c:valAx>
        <c:axId val="258058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2970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aseline="0"/>
            </a:pPr>
            <a:r>
              <a:rPr lang="en-US" sz="1500" u="sng" baseline="0"/>
              <a:t>State and Local Taxes as Percentage of Personal Income:</a:t>
            </a:r>
          </a:p>
          <a:p>
            <a:pPr>
              <a:defRPr baseline="0"/>
            </a:pPr>
            <a:r>
              <a:rPr lang="en-US" sz="1500" baseline="0"/>
              <a:t>Washington State vs. National Average:  1990-2013</a:t>
            </a:r>
          </a:p>
          <a:p>
            <a:pPr>
              <a:defRPr baseline="0"/>
            </a:pPr>
            <a:endParaRPr lang="en-US" sz="1500" baseline="0"/>
          </a:p>
        </c:rich>
      </c:tx>
      <c:layout>
        <c:manualLayout>
          <c:xMode val="edge"/>
          <c:yMode val="edge"/>
          <c:x val="0.17635024788568096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227267210811083"/>
          <c:y val="0.13923949311174375"/>
          <c:w val="0.76705276469262307"/>
          <c:h val="0.7138029751331979"/>
        </c:manualLayout>
      </c:layout>
      <c:lineChart>
        <c:grouping val="standard"/>
        <c:varyColors val="0"/>
        <c:ser>
          <c:idx val="0"/>
          <c:order val="0"/>
          <c:marker>
            <c:symbol val="none"/>
          </c:marker>
          <c:cat>
            <c:numRef>
              <c:f>Sheet1!$A$9:$A$32</c:f>
              <c:numCache>
                <c:formatCode>General</c:formatCode>
                <c:ptCount val="2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</c:numCache>
            </c:numRef>
          </c:cat>
          <c:val>
            <c:numRef>
              <c:f>Sheet1!$I$9:$I$32</c:f>
              <c:numCache>
                <c:formatCode>0.0%</c:formatCode>
                <c:ptCount val="24"/>
                <c:pt idx="0">
                  <c:v>7.0881226053639848E-2</c:v>
                </c:pt>
                <c:pt idx="1">
                  <c:v>8.05893316765776E-2</c:v>
                </c:pt>
                <c:pt idx="2">
                  <c:v>5.8849020627491824E-2</c:v>
                </c:pt>
                <c:pt idx="3">
                  <c:v>2.0152222798823716E-2</c:v>
                </c:pt>
                <c:pt idx="4">
                  <c:v>3.8814154742524219E-2</c:v>
                </c:pt>
                <c:pt idx="5">
                  <c:v>5.1821446895844045E-2</c:v>
                </c:pt>
                <c:pt idx="6">
                  <c:v>6.0182317019205345E-2</c:v>
                </c:pt>
                <c:pt idx="7">
                  <c:v>5.4383918154895343E-2</c:v>
                </c:pt>
                <c:pt idx="8">
                  <c:v>2.9543419874664252E-2</c:v>
                </c:pt>
                <c:pt idx="9">
                  <c:v>6.9695872556118392E-3</c:v>
                </c:pt>
                <c:pt idx="10">
                  <c:v>-4.2304951905949413E-2</c:v>
                </c:pt>
                <c:pt idx="11">
                  <c:v>-3.6206418200314366E-2</c:v>
                </c:pt>
                <c:pt idx="12">
                  <c:v>-2.9621080977110966E-2</c:v>
                </c:pt>
                <c:pt idx="13">
                  <c:v>-3.3316224161261662E-2</c:v>
                </c:pt>
                <c:pt idx="14">
                  <c:v>-3.6798694824617076E-2</c:v>
                </c:pt>
                <c:pt idx="15">
                  <c:v>-6.2245440056667267E-2</c:v>
                </c:pt>
                <c:pt idx="16">
                  <c:v>-3.6396489416623677E-2</c:v>
                </c:pt>
                <c:pt idx="17">
                  <c:v>-3.5915990116484234E-2</c:v>
                </c:pt>
                <c:pt idx="18">
                  <c:v>-5.8040896508616845E-2</c:v>
                </c:pt>
                <c:pt idx="19">
                  <c:v>-8.6777668952007836E-2</c:v>
                </c:pt>
                <c:pt idx="20">
                  <c:v>-9.8179087666604159E-2</c:v>
                </c:pt>
                <c:pt idx="21">
                  <c:v>-8.6418613239774719E-2</c:v>
                </c:pt>
                <c:pt idx="22">
                  <c:v>-8.0007601672367937E-2</c:v>
                </c:pt>
                <c:pt idx="23">
                  <c:v>-0.10021280711936545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6191872"/>
        <c:axId val="257394560"/>
      </c:lineChart>
      <c:catAx>
        <c:axId val="256191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crossAx val="257394560"/>
        <c:crosses val="autoZero"/>
        <c:auto val="1"/>
        <c:lblAlgn val="ctr"/>
        <c:lblOffset val="100"/>
        <c:noMultiLvlLbl val="0"/>
      </c:catAx>
      <c:valAx>
        <c:axId val="25739456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Washington</a:t>
                </a:r>
                <a:r>
                  <a:rPr lang="en-US" baseline="0"/>
                  <a:t> State Minus National Average (%)</a:t>
                </a:r>
              </a:p>
              <a:p>
                <a:pPr>
                  <a:defRPr/>
                </a:pPr>
                <a:endParaRPr lang="en-US"/>
              </a:p>
            </c:rich>
          </c:tx>
          <c:layout/>
          <c:overlay val="0"/>
        </c:title>
        <c:numFmt formatCode="0.0%" sourceLinked="1"/>
        <c:majorTickMark val="out"/>
        <c:minorTickMark val="none"/>
        <c:tickLblPos val="nextTo"/>
        <c:crossAx val="2561918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Washington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Lowest 20%</c:v>
                </c:pt>
                <c:pt idx="1">
                  <c:v>Second 20%</c:v>
                </c:pt>
                <c:pt idx="2">
                  <c:v>Third 20%</c:v>
                </c:pt>
                <c:pt idx="3">
                  <c:v>Fourth 20%</c:v>
                </c:pt>
                <c:pt idx="4">
                  <c:v>Next 15%</c:v>
                </c:pt>
                <c:pt idx="5">
                  <c:v>Next 4%</c:v>
                </c:pt>
                <c:pt idx="6">
                  <c:v>Top 1%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16.8</c:v>
                </c:pt>
                <c:pt idx="1">
                  <c:v>11.7</c:v>
                </c:pt>
                <c:pt idx="2">
                  <c:v>10.1</c:v>
                </c:pt>
                <c:pt idx="3">
                  <c:v>8.5</c:v>
                </c:pt>
                <c:pt idx="4">
                  <c:v>6.6</c:v>
                </c:pt>
                <c:pt idx="5">
                  <c:v>4.5999999999999996</c:v>
                </c:pt>
                <c:pt idx="6">
                  <c:v>2.4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Oregon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Lowest 20%</c:v>
                </c:pt>
                <c:pt idx="1">
                  <c:v>Second 20%</c:v>
                </c:pt>
                <c:pt idx="2">
                  <c:v>Third 20%</c:v>
                </c:pt>
                <c:pt idx="3">
                  <c:v>Fourth 20%</c:v>
                </c:pt>
                <c:pt idx="4">
                  <c:v>Next 15%</c:v>
                </c:pt>
                <c:pt idx="5">
                  <c:v>Next 4%</c:v>
                </c:pt>
                <c:pt idx="6">
                  <c:v>Top 1%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8.1</c:v>
                </c:pt>
                <c:pt idx="1">
                  <c:v>7.3</c:v>
                </c:pt>
                <c:pt idx="2">
                  <c:v>7.6</c:v>
                </c:pt>
                <c:pt idx="3">
                  <c:v>7.8</c:v>
                </c:pt>
                <c:pt idx="4">
                  <c:v>7.2</c:v>
                </c:pt>
                <c:pt idx="5">
                  <c:v>7.4</c:v>
                </c:pt>
                <c:pt idx="6">
                  <c:v>6.5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California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Lowest 20%</c:v>
                </c:pt>
                <c:pt idx="1">
                  <c:v>Second 20%</c:v>
                </c:pt>
                <c:pt idx="2">
                  <c:v>Third 20%</c:v>
                </c:pt>
                <c:pt idx="3">
                  <c:v>Fourth 20%</c:v>
                </c:pt>
                <c:pt idx="4">
                  <c:v>Next 15%</c:v>
                </c:pt>
                <c:pt idx="5">
                  <c:v>Next 4%</c:v>
                </c:pt>
                <c:pt idx="6">
                  <c:v>Top 1%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10.5</c:v>
                </c:pt>
                <c:pt idx="1">
                  <c:v>9</c:v>
                </c:pt>
                <c:pt idx="2">
                  <c:v>8.1999999999999993</c:v>
                </c:pt>
                <c:pt idx="3">
                  <c:v>7.7</c:v>
                </c:pt>
                <c:pt idx="4">
                  <c:v>7.4</c:v>
                </c:pt>
                <c:pt idx="5">
                  <c:v>8.6999999999999993</c:v>
                </c:pt>
                <c:pt idx="6">
                  <c:v>8.6999999999999993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50804480"/>
        <c:axId val="256544768"/>
      </c:barChart>
      <c:catAx>
        <c:axId val="250804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6544768"/>
        <c:crosses val="autoZero"/>
        <c:auto val="1"/>
        <c:lblAlgn val="ctr"/>
        <c:lblOffset val="100"/>
        <c:noMultiLvlLbl val="0"/>
      </c:catAx>
      <c:valAx>
        <c:axId val="256544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0804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 u="sng" baseline="0"/>
            </a:pPr>
            <a:r>
              <a:rPr lang="en-US" sz="2000" u="sng" baseline="0" dirty="0"/>
              <a:t>50 States:  Tax Intensity </a:t>
            </a:r>
            <a:r>
              <a:rPr lang="en-US" sz="2000" u="sng" baseline="0" dirty="0" smtClean="0"/>
              <a:t>and </a:t>
            </a:r>
            <a:r>
              <a:rPr lang="en-US" sz="2000" u="sng" baseline="0" dirty="0"/>
              <a:t>Tax </a:t>
            </a:r>
            <a:r>
              <a:rPr lang="en-US" sz="2000" u="sng" baseline="0" dirty="0" err="1"/>
              <a:t>Regressivity</a:t>
            </a:r>
            <a:r>
              <a:rPr lang="en-US" sz="2000" u="sng" baseline="0" dirty="0"/>
              <a:t>  </a:t>
            </a:r>
          </a:p>
        </c:rich>
      </c:tx>
      <c:layout>
        <c:manualLayout>
          <c:xMode val="edge"/>
          <c:yMode val="edge"/>
          <c:x val="0.20658698056360644"/>
          <c:y val="3.9567178682574956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091885626751397"/>
          <c:y val="7.6753939816140343E-2"/>
          <c:w val="0.86215445291560777"/>
          <c:h val="0.76405873264768931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pPr>
              <a:solidFill>
                <a:srgbClr val="FF0000"/>
              </a:solidFill>
            </c:spPr>
          </c:marker>
          <c:dPt>
            <c:idx val="0"/>
            <c:marker>
              <c:spPr>
                <a:solidFill>
                  <a:srgbClr val="00B0F0"/>
                </a:solidFill>
              </c:spPr>
            </c:marker>
            <c:bubble3D val="0"/>
          </c:dPt>
          <c:dPt>
            <c:idx val="4"/>
            <c:marker>
              <c:spPr>
                <a:solidFill>
                  <a:srgbClr val="00B0F0"/>
                </a:solidFill>
              </c:spPr>
            </c:marker>
            <c:bubble3D val="0"/>
          </c:dPt>
          <c:dPt>
            <c:idx val="6"/>
            <c:marker>
              <c:spPr>
                <a:solidFill>
                  <a:srgbClr val="00B0F0"/>
                </a:solidFill>
              </c:spPr>
            </c:marker>
            <c:bubble3D val="0"/>
          </c:dPt>
          <c:dPt>
            <c:idx val="7"/>
            <c:marker>
              <c:spPr>
                <a:solidFill>
                  <a:srgbClr val="00B0F0"/>
                </a:solidFill>
              </c:spPr>
            </c:marker>
            <c:bubble3D val="0"/>
          </c:dPt>
          <c:dPt>
            <c:idx val="8"/>
            <c:marker>
              <c:spPr>
                <a:solidFill>
                  <a:srgbClr val="00B0F0"/>
                </a:solidFill>
              </c:spPr>
            </c:marker>
            <c:bubble3D val="0"/>
          </c:dPt>
          <c:dPt>
            <c:idx val="12"/>
            <c:marker>
              <c:spPr>
                <a:solidFill>
                  <a:srgbClr val="00B0F0"/>
                </a:solidFill>
              </c:spPr>
            </c:marker>
            <c:bubble3D val="0"/>
          </c:dPt>
          <c:dPt>
            <c:idx val="13"/>
            <c:marker>
              <c:spPr>
                <a:solidFill>
                  <a:srgbClr val="00B0F0"/>
                </a:solidFill>
              </c:spPr>
            </c:marker>
            <c:bubble3D val="0"/>
          </c:dPt>
          <c:dPt>
            <c:idx val="15"/>
            <c:marker>
              <c:spPr>
                <a:solidFill>
                  <a:srgbClr val="00B0F0"/>
                </a:solidFill>
              </c:spPr>
            </c:marker>
            <c:bubble3D val="0"/>
          </c:dPt>
          <c:dPt>
            <c:idx val="20"/>
            <c:marker>
              <c:spPr>
                <a:solidFill>
                  <a:srgbClr val="00B0F0"/>
                </a:solidFill>
              </c:spPr>
            </c:marker>
            <c:bubble3D val="0"/>
          </c:dPt>
          <c:dPt>
            <c:idx val="22"/>
            <c:marker>
              <c:spPr>
                <a:solidFill>
                  <a:srgbClr val="00B0F0"/>
                </a:solidFill>
              </c:spPr>
            </c:marker>
            <c:bubble3D val="0"/>
          </c:dPt>
          <c:dPt>
            <c:idx val="25"/>
            <c:marker>
              <c:spPr>
                <a:solidFill>
                  <a:srgbClr val="00B0F0"/>
                </a:solidFill>
              </c:spPr>
            </c:marker>
            <c:bubble3D val="0"/>
          </c:dPt>
          <c:dPt>
            <c:idx val="27"/>
            <c:marker>
              <c:spPr>
                <a:solidFill>
                  <a:srgbClr val="00B0F0"/>
                </a:solidFill>
              </c:spPr>
            </c:marker>
            <c:bubble3D val="0"/>
          </c:dPt>
          <c:dPt>
            <c:idx val="30"/>
            <c:marker>
              <c:spPr>
                <a:solidFill>
                  <a:srgbClr val="00B0F0"/>
                </a:solidFill>
              </c:spPr>
            </c:marker>
            <c:bubble3D val="0"/>
          </c:dPt>
          <c:dPt>
            <c:idx val="31"/>
            <c:marker>
              <c:spPr>
                <a:solidFill>
                  <a:srgbClr val="00B0F0"/>
                </a:solidFill>
              </c:spPr>
            </c:marker>
            <c:bubble3D val="0"/>
          </c:dPt>
          <c:dPt>
            <c:idx val="33"/>
            <c:marker>
              <c:spPr>
                <a:solidFill>
                  <a:srgbClr val="00B0F0"/>
                </a:solidFill>
              </c:spPr>
            </c:marker>
            <c:bubble3D val="0"/>
          </c:dPt>
          <c:dPt>
            <c:idx val="34"/>
            <c:marker>
              <c:spPr>
                <a:solidFill>
                  <a:srgbClr val="00B0F0"/>
                </a:solidFill>
              </c:spPr>
            </c:marker>
            <c:bubble3D val="0"/>
          </c:dPt>
          <c:dPt>
            <c:idx val="43"/>
            <c:marker>
              <c:spPr>
                <a:solidFill>
                  <a:srgbClr val="00B0F0"/>
                </a:solidFill>
              </c:spPr>
            </c:marker>
            <c:bubble3D val="0"/>
          </c:dPt>
          <c:dPt>
            <c:idx val="47"/>
            <c:marker>
              <c:spPr>
                <a:solidFill>
                  <a:srgbClr val="00B0F0"/>
                </a:solidFill>
              </c:spPr>
            </c:marker>
            <c:bubble3D val="0"/>
          </c:dPt>
          <c:dPt>
            <c:idx val="48"/>
            <c:marker>
              <c:spPr>
                <a:solidFill>
                  <a:srgbClr val="00B0F0"/>
                </a:solidFill>
              </c:spPr>
            </c:marker>
            <c:bubble3D val="0"/>
          </c:dPt>
          <c:dPt>
            <c:idx val="49"/>
            <c:marker>
              <c:spPr>
                <a:solidFill>
                  <a:srgbClr val="00B0F0"/>
                </a:solidFill>
              </c:spPr>
            </c:marker>
            <c:bubble3D val="0"/>
          </c:dPt>
          <c:dLbls>
            <c:dLbl>
              <c:idx val="0"/>
              <c:layout/>
              <c:tx>
                <c:strRef>
                  <c:f>'2013'!$B$4</c:f>
                  <c:strCache>
                    <c:ptCount val="1"/>
                    <c:pt idx="0">
                      <c:v>DE</c:v>
                    </c:pt>
                  </c:strCache>
                </c:strRef>
              </c:tx>
              <c:spPr>
                <a:solidFill>
                  <a:sysClr val="window" lastClr="FFFFFF"/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700" b="0" i="0" strike="noStrike" baseline="0">
                      <a:latin typeface="Arial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{C462E06A-138B-47D9-A295-FD71DFF196ED}</c15:txfldGUID>
                      <c15:f>'2013'!$B$4</c15:f>
                      <c15:dlblFieldTableCache>
                        <c:ptCount val="1"/>
                        <c:pt idx="0">
                          <c:v>DE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1"/>
              <c:layout/>
              <c:tx>
                <c:strRef>
                  <c:f>'2013'!$B$5</c:f>
                  <c:strCache>
                    <c:ptCount val="1"/>
                    <c:pt idx="0">
                      <c:v>MT</c:v>
                    </c:pt>
                  </c:strCache>
                </c:strRef>
              </c:tx>
              <c:spPr>
                <a:solidFill>
                  <a:sysClr val="window" lastClr="FFFFFF"/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700" b="0" i="0" strike="noStrike" baseline="0">
                      <a:latin typeface="Arial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{9EEDF821-112C-47D5-9D46-4AF231B06FD6}</c15:txfldGUID>
                      <c15:f>'2013'!$B$5</c15:f>
                      <c15:dlblFieldTableCache>
                        <c:ptCount val="1"/>
                        <c:pt idx="0">
                          <c:v>MT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2"/>
              <c:layout/>
              <c:tx>
                <c:strRef>
                  <c:f>'2013'!$B$6</c:f>
                  <c:strCache>
                    <c:ptCount val="1"/>
                    <c:pt idx="0">
                      <c:v>AK</c:v>
                    </c:pt>
                  </c:strCache>
                </c:strRef>
              </c:tx>
              <c:spPr>
                <a:solidFill>
                  <a:sysClr val="window" lastClr="FFFFFF"/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700" b="0" i="0" strike="noStrike" baseline="0">
                      <a:latin typeface="Arial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{2B90109C-27C3-46B9-B313-61EA11291839}</c15:txfldGUID>
                      <c15:f>'2013'!$B$6</c15:f>
                      <c15:dlblFieldTableCache>
                        <c:ptCount val="1"/>
                        <c:pt idx="0">
                          <c:v>AK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3"/>
              <c:layout/>
              <c:tx>
                <c:strRef>
                  <c:f>'2013'!$B$7</c:f>
                  <c:strCache>
                    <c:ptCount val="1"/>
                    <c:pt idx="0">
                      <c:v>SC</c:v>
                    </c:pt>
                  </c:strCache>
                </c:strRef>
              </c:tx>
              <c:spPr>
                <a:solidFill>
                  <a:sysClr val="window" lastClr="FFFFFF"/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700" b="0" i="0" strike="noStrike" baseline="0">
                      <a:latin typeface="Arial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{9B5772EE-B43C-4833-A087-6E87E18A54E6}</c15:txfldGUID>
                      <c15:f>'2013'!$B$7</c15:f>
                      <c15:dlblFieldTableCache>
                        <c:ptCount val="1"/>
                        <c:pt idx="0">
                          <c:v>SC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4"/>
              <c:layout/>
              <c:tx>
                <c:strRef>
                  <c:f>'2013'!$B$8</c:f>
                  <c:strCache>
                    <c:ptCount val="1"/>
                    <c:pt idx="0">
                      <c:v>OR</c:v>
                    </c:pt>
                  </c:strCache>
                </c:strRef>
              </c:tx>
              <c:spPr>
                <a:solidFill>
                  <a:sysClr val="window" lastClr="FFFFFF"/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700" b="0" i="0" strike="noStrike" baseline="0">
                      <a:latin typeface="Arial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{11B941BC-2A65-48BF-9B1E-9688ECFBC772}</c15:txfldGUID>
                      <c15:f>'2013'!$B$8</c15:f>
                      <c15:dlblFieldTableCache>
                        <c:ptCount val="1"/>
                        <c:pt idx="0">
                          <c:v>OR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5"/>
              <c:layout/>
              <c:tx>
                <c:strRef>
                  <c:f>'2013'!$B$9</c:f>
                  <c:strCache>
                    <c:ptCount val="1"/>
                    <c:pt idx="0">
                      <c:v>WY</c:v>
                    </c:pt>
                  </c:strCache>
                </c:strRef>
              </c:tx>
              <c:spPr>
                <a:solidFill>
                  <a:sysClr val="window" lastClr="FFFFFF"/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700" b="0" i="0" strike="noStrike" baseline="0">
                      <a:latin typeface="Arial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{70D06735-3E19-47C1-B79A-7002E8AB0B33}</c15:txfldGUID>
                      <c15:f>'2013'!$B$9</c15:f>
                      <c15:dlblFieldTableCache>
                        <c:ptCount val="1"/>
                        <c:pt idx="0">
                          <c:v>WY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6"/>
              <c:layout/>
              <c:tx>
                <c:strRef>
                  <c:f>'2013'!$B$10</c:f>
                  <c:strCache>
                    <c:ptCount val="1"/>
                    <c:pt idx="0">
                      <c:v>NH</c:v>
                    </c:pt>
                  </c:strCache>
                </c:strRef>
              </c:tx>
              <c:spPr>
                <a:solidFill>
                  <a:sysClr val="window" lastClr="FFFFFF"/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700" b="0" i="0" strike="noStrike" baseline="0">
                      <a:latin typeface="Arial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{63F358D8-1D72-4FBA-92A9-E24DC17E11C4}</c15:txfldGUID>
                      <c15:f>'2013'!$B$10</c15:f>
                      <c15:dlblFieldTableCache>
                        <c:ptCount val="1"/>
                        <c:pt idx="0">
                          <c:v>NH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7"/>
              <c:layout/>
              <c:tx>
                <c:strRef>
                  <c:f>'2013'!$B$11</c:f>
                  <c:strCache>
                    <c:ptCount val="1"/>
                    <c:pt idx="0">
                      <c:v>NV</c:v>
                    </c:pt>
                  </c:strCache>
                </c:strRef>
              </c:tx>
              <c:spPr>
                <a:solidFill>
                  <a:sysClr val="window" lastClr="FFFFFF"/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700" b="0" i="0" strike="noStrike" baseline="0">
                      <a:latin typeface="Arial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{B79A9958-2E41-46C3-9383-30BF5109EA2B}</c15:txfldGUID>
                      <c15:f>'2013'!$B$11</c15:f>
                      <c15:dlblFieldTableCache>
                        <c:ptCount val="1"/>
                        <c:pt idx="0">
                          <c:v>NV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8"/>
              <c:layout/>
              <c:tx>
                <c:strRef>
                  <c:f>'2013'!$B$12</c:f>
                  <c:strCache>
                    <c:ptCount val="1"/>
                    <c:pt idx="0">
                      <c:v>CO</c:v>
                    </c:pt>
                  </c:strCache>
                </c:strRef>
              </c:tx>
              <c:spPr>
                <a:solidFill>
                  <a:sysClr val="window" lastClr="FFFFFF"/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700" b="0" i="0" strike="noStrike" baseline="0">
                      <a:latin typeface="Arial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{258114D4-0404-4D13-B670-8168D9A6640B}</c15:txfldGUID>
                      <c15:f>'2013'!$B$12</c15:f>
                      <c15:dlblFieldTableCache>
                        <c:ptCount val="1"/>
                        <c:pt idx="0">
                          <c:v>CO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9"/>
              <c:layout/>
              <c:tx>
                <c:strRef>
                  <c:f>'2013'!$B$13</c:f>
                  <c:strCache>
                    <c:ptCount val="1"/>
                    <c:pt idx="0">
                      <c:v>ID</c:v>
                    </c:pt>
                  </c:strCache>
                </c:strRef>
              </c:tx>
              <c:spPr>
                <a:solidFill>
                  <a:sysClr val="window" lastClr="FFFFFF"/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700" b="0" i="0" strike="noStrike" baseline="0">
                      <a:latin typeface="Arial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{B3D63A0E-9738-4952-8E0A-9B21B876C880}</c15:txfldGUID>
                      <c15:f>'2013'!$B$13</c15:f>
                      <c15:dlblFieldTableCache>
                        <c:ptCount val="1"/>
                        <c:pt idx="0">
                          <c:v>ID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10"/>
              <c:layout/>
              <c:tx>
                <c:strRef>
                  <c:f>'2013'!$B$14</c:f>
                  <c:strCache>
                    <c:ptCount val="1"/>
                    <c:pt idx="0">
                      <c:v>UT</c:v>
                    </c:pt>
                  </c:strCache>
                </c:strRef>
              </c:tx>
              <c:spPr>
                <a:solidFill>
                  <a:sysClr val="window" lastClr="FFFFFF"/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700" b="0" i="0" strike="noStrike" baseline="0">
                      <a:latin typeface="Arial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{5EA0A2EE-4B58-4347-B33B-9B6011259F5F}</c15:txfldGUID>
                      <c15:f>'2013'!$B$14</c15:f>
                      <c15:dlblFieldTableCache>
                        <c:ptCount val="1"/>
                        <c:pt idx="0">
                          <c:v>UT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11"/>
              <c:layout/>
              <c:tx>
                <c:strRef>
                  <c:f>'2013'!$B$15</c:f>
                  <c:strCache>
                    <c:ptCount val="1"/>
                    <c:pt idx="0">
                      <c:v>WV</c:v>
                    </c:pt>
                  </c:strCache>
                </c:strRef>
              </c:tx>
              <c:spPr>
                <a:solidFill>
                  <a:sysClr val="window" lastClr="FFFFFF"/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700" b="0" i="0" strike="noStrike" baseline="0">
                      <a:latin typeface="Arial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{897A5AC0-0BC1-43BE-B5FA-63B5C580ABC5}</c15:txfldGUID>
                      <c15:f>'2013'!$B$15</c15:f>
                      <c15:dlblFieldTableCache>
                        <c:ptCount val="1"/>
                        <c:pt idx="0">
                          <c:v>WV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12"/>
              <c:layout/>
              <c:tx>
                <c:strRef>
                  <c:f>'2013'!$B$16</c:f>
                  <c:strCache>
                    <c:ptCount val="1"/>
                    <c:pt idx="0">
                      <c:v>MN</c:v>
                    </c:pt>
                  </c:strCache>
                </c:strRef>
              </c:tx>
              <c:spPr>
                <a:solidFill>
                  <a:sysClr val="window" lastClr="FFFFFF"/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700" b="0" i="0" strike="noStrike" baseline="0">
                      <a:latin typeface="Arial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{10DF4722-B545-4862-A86D-312C7817A133}</c15:txfldGUID>
                      <c15:f>'2013'!$B$16</c15:f>
                      <c15:dlblFieldTableCache>
                        <c:ptCount val="1"/>
                        <c:pt idx="0">
                          <c:v>MN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13"/>
              <c:layout/>
              <c:tx>
                <c:strRef>
                  <c:f>'2013'!$B$17</c:f>
                  <c:strCache>
                    <c:ptCount val="1"/>
                    <c:pt idx="0">
                      <c:v>VT</c:v>
                    </c:pt>
                  </c:strCache>
                </c:strRef>
              </c:tx>
              <c:spPr>
                <a:solidFill>
                  <a:sysClr val="window" lastClr="FFFFFF"/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700" b="0" i="0" strike="noStrike" baseline="0">
                      <a:latin typeface="Arial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{CA9F2640-879F-4F28-ACBD-9DB924A09968}</c15:txfldGUID>
                      <c15:f>'2013'!$B$17</c15:f>
                      <c15:dlblFieldTableCache>
                        <c:ptCount val="1"/>
                        <c:pt idx="0">
                          <c:v>VT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14"/>
              <c:layout/>
              <c:tx>
                <c:strRef>
                  <c:f>'2013'!$B$18</c:f>
                  <c:strCache>
                    <c:ptCount val="1"/>
                    <c:pt idx="0">
                      <c:v>WI</c:v>
                    </c:pt>
                  </c:strCache>
                </c:strRef>
              </c:tx>
              <c:spPr>
                <a:solidFill>
                  <a:sysClr val="window" lastClr="FFFFFF"/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700" b="0" i="0" strike="noStrike" baseline="0">
                      <a:latin typeface="Arial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{BC3536DB-3738-4DD5-B1BA-C95D57F19FB8}</c15:txfldGUID>
                      <c15:f>'2013'!$B$18</c15:f>
                      <c15:dlblFieldTableCache>
                        <c:ptCount val="1"/>
                        <c:pt idx="0">
                          <c:v>WI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15"/>
              <c:layout/>
              <c:tx>
                <c:strRef>
                  <c:f>'2013'!$B$19</c:f>
                  <c:strCache>
                    <c:ptCount val="1"/>
                    <c:pt idx="0">
                      <c:v>VA</c:v>
                    </c:pt>
                  </c:strCache>
                </c:strRef>
              </c:tx>
              <c:spPr>
                <a:solidFill>
                  <a:sysClr val="window" lastClr="FFFFFF"/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700" b="0" i="0" strike="noStrike" baseline="0">
                      <a:latin typeface="Arial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{AB897EF6-C7E6-4F5C-959B-621871FEDE26}</c15:txfldGUID>
                      <c15:f>'2013'!$B$19</c15:f>
                      <c15:dlblFieldTableCache>
                        <c:ptCount val="1"/>
                        <c:pt idx="0">
                          <c:v>VA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16"/>
              <c:layout/>
              <c:tx>
                <c:strRef>
                  <c:f>'2013'!$B$20</c:f>
                  <c:strCache>
                    <c:ptCount val="1"/>
                    <c:pt idx="0">
                      <c:v>KY</c:v>
                    </c:pt>
                  </c:strCache>
                </c:strRef>
              </c:tx>
              <c:spPr>
                <a:solidFill>
                  <a:sysClr val="window" lastClr="FFFFFF"/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700" b="0" i="0" strike="noStrike" baseline="0">
                      <a:latin typeface="Arial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{90FDD32C-BF48-47DD-B480-415C664BDAF9}</c15:txfldGUID>
                      <c15:f>'2013'!$B$20</c15:f>
                      <c15:dlblFieldTableCache>
                        <c:ptCount val="1"/>
                        <c:pt idx="0">
                          <c:v>KY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17"/>
              <c:layout/>
              <c:tx>
                <c:strRef>
                  <c:f>'2013'!$B$21</c:f>
                  <c:strCache>
                    <c:ptCount val="1"/>
                    <c:pt idx="0">
                      <c:v>MI</c:v>
                    </c:pt>
                  </c:strCache>
                </c:strRef>
              </c:tx>
              <c:spPr>
                <a:solidFill>
                  <a:sysClr val="window" lastClr="FFFFFF"/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700" b="0" i="0" strike="noStrike" baseline="0">
                      <a:latin typeface="Arial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{2BC3874D-D6F4-4C2E-B097-B5299F17593D}</c15:txfldGUID>
                      <c15:f>'2013'!$B$21</c15:f>
                      <c15:dlblFieldTableCache>
                        <c:ptCount val="1"/>
                        <c:pt idx="0">
                          <c:v>MI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18"/>
              <c:layout/>
              <c:tx>
                <c:strRef>
                  <c:f>'2013'!$B$22</c:f>
                  <c:strCache>
                    <c:ptCount val="1"/>
                    <c:pt idx="0">
                      <c:v>NC</c:v>
                    </c:pt>
                  </c:strCache>
                </c:strRef>
              </c:tx>
              <c:spPr>
                <a:solidFill>
                  <a:sysClr val="window" lastClr="FFFFFF"/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700" b="0" i="0" strike="noStrike" baseline="0">
                      <a:latin typeface="Arial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{A45DC446-6F87-45E2-B41A-DD9E8E31A6A7}</c15:txfldGUID>
                      <c15:f>'2013'!$B$22</c15:f>
                      <c15:dlblFieldTableCache>
                        <c:ptCount val="1"/>
                        <c:pt idx="0">
                          <c:v>NC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19"/>
              <c:layout/>
              <c:tx>
                <c:strRef>
                  <c:f>'2013'!$B$23</c:f>
                  <c:strCache>
                    <c:ptCount val="1"/>
                    <c:pt idx="0">
                      <c:v>ND</c:v>
                    </c:pt>
                  </c:strCache>
                </c:strRef>
              </c:tx>
              <c:spPr>
                <a:solidFill>
                  <a:sysClr val="window" lastClr="FFFFFF"/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700" b="0" i="0" strike="noStrike" baseline="0">
                      <a:latin typeface="Arial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{13D0C963-183D-4DA4-BA04-962F150BAF5C}</c15:txfldGUID>
                      <c15:f>'2013'!$B$23</c15:f>
                      <c15:dlblFieldTableCache>
                        <c:ptCount val="1"/>
                        <c:pt idx="0">
                          <c:v>ND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20"/>
              <c:layout/>
              <c:tx>
                <c:strRef>
                  <c:f>'2013'!$B$24</c:f>
                  <c:strCache>
                    <c:ptCount val="1"/>
                    <c:pt idx="0">
                      <c:v>ME</c:v>
                    </c:pt>
                  </c:strCache>
                </c:strRef>
              </c:tx>
              <c:spPr>
                <a:solidFill>
                  <a:sysClr val="window" lastClr="FFFFFF"/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700" b="0" i="0" strike="noStrike" baseline="0">
                      <a:latin typeface="Arial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{C1E6AAEF-1444-4289-96C0-F6CC7F9798B1}</c15:txfldGUID>
                      <c15:f>'2013'!$B$24</c15:f>
                      <c15:dlblFieldTableCache>
                        <c:ptCount val="1"/>
                        <c:pt idx="0">
                          <c:v>ME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21"/>
              <c:layout/>
              <c:tx>
                <c:strRef>
                  <c:f>'2013'!$B$25</c:f>
                  <c:strCache>
                    <c:ptCount val="1"/>
                    <c:pt idx="0">
                      <c:v>MO</c:v>
                    </c:pt>
                  </c:strCache>
                </c:strRef>
              </c:tx>
              <c:spPr>
                <a:solidFill>
                  <a:sysClr val="window" lastClr="FFFFFF"/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700" b="0" i="0" strike="noStrike" baseline="0">
                      <a:latin typeface="Arial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{C48B7D5D-EC4D-4336-98F5-952851E412B5}</c15:txfldGUID>
                      <c15:f>'2013'!$B$25</c15:f>
                      <c15:dlblFieldTableCache>
                        <c:ptCount val="1"/>
                        <c:pt idx="0">
                          <c:v>MO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22"/>
              <c:layout/>
              <c:tx>
                <c:strRef>
                  <c:f>'2013'!$B$26</c:f>
                  <c:strCache>
                    <c:ptCount val="1"/>
                    <c:pt idx="0">
                      <c:v>MD</c:v>
                    </c:pt>
                  </c:strCache>
                </c:strRef>
              </c:tx>
              <c:spPr>
                <a:solidFill>
                  <a:sysClr val="window" lastClr="FFFFFF"/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700" b="0" i="0" strike="noStrike" baseline="0">
                      <a:latin typeface="Arial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{4AA8951E-9172-4C75-B569-99435C08AA4E}</c15:txfldGUID>
                      <c15:f>'2013'!$B$26</c15:f>
                      <c15:dlblFieldTableCache>
                        <c:ptCount val="1"/>
                        <c:pt idx="0">
                          <c:v>MD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23"/>
              <c:layout/>
              <c:tx>
                <c:strRef>
                  <c:f>'2013'!$B$27</c:f>
                  <c:strCache>
                    <c:ptCount val="1"/>
                    <c:pt idx="0">
                      <c:v>LO</c:v>
                    </c:pt>
                  </c:strCache>
                </c:strRef>
              </c:tx>
              <c:spPr>
                <a:solidFill>
                  <a:sysClr val="window" lastClr="FFFFFF"/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700" b="0" i="0" strike="noStrike" baseline="0">
                      <a:latin typeface="Arial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{5C695496-19FB-4465-973F-533B964C5E04}</c15:txfldGUID>
                      <c15:f>'2013'!$B$27</c15:f>
                      <c15:dlblFieldTableCache>
                        <c:ptCount val="1"/>
                        <c:pt idx="0">
                          <c:v>LO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24"/>
              <c:layout/>
              <c:tx>
                <c:strRef>
                  <c:f>'2013'!$B$28</c:f>
                  <c:strCache>
                    <c:ptCount val="1"/>
                    <c:pt idx="0">
                      <c:v>AL</c:v>
                    </c:pt>
                  </c:strCache>
                </c:strRef>
              </c:tx>
              <c:spPr>
                <a:solidFill>
                  <a:sysClr val="window" lastClr="FFFFFF"/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700" b="0" i="0" strike="noStrike" baseline="0">
                      <a:latin typeface="Arial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{67930B69-AEDE-4D1D-928B-2D2B3C33E2DB}</c15:txfldGUID>
                      <c15:f>'2013'!$B$28</c15:f>
                      <c15:dlblFieldTableCache>
                        <c:ptCount val="1"/>
                        <c:pt idx="0">
                          <c:v>AL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25"/>
              <c:layout/>
              <c:tx>
                <c:strRef>
                  <c:f>'2013'!$B$29</c:f>
                  <c:strCache>
                    <c:ptCount val="1"/>
                    <c:pt idx="0">
                      <c:v>NY</c:v>
                    </c:pt>
                  </c:strCache>
                </c:strRef>
              </c:tx>
              <c:spPr>
                <a:solidFill>
                  <a:sysClr val="window" lastClr="FFFFFF"/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700" b="0" i="0" strike="noStrike" baseline="0">
                      <a:latin typeface="Arial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{4EEA6ED3-7CBF-430B-8DF9-51B2525EB3A6}</c15:txfldGUID>
                      <c15:f>'2013'!$B$29</c15:f>
                      <c15:dlblFieldTableCache>
                        <c:ptCount val="1"/>
                        <c:pt idx="0">
                          <c:v>NY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26"/>
              <c:layout/>
              <c:tx>
                <c:strRef>
                  <c:f>'2013'!$B$30</c:f>
                  <c:strCache>
                    <c:ptCount val="1"/>
                    <c:pt idx="0">
                      <c:v>MS</c:v>
                    </c:pt>
                  </c:strCache>
                </c:strRef>
              </c:tx>
              <c:spPr>
                <a:noFill/>
                <a:ln>
                  <a:noFill/>
                </a:ln>
              </c:spPr>
              <c:txPr>
                <a:bodyPr/>
                <a:lstStyle/>
                <a:p>
                  <a:pPr>
                    <a:defRPr sz="700" b="0" i="0" strike="noStrike" baseline="0">
                      <a:latin typeface="Arial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{6592F8BE-BB88-4DF0-A6A3-4407FD2F81A5}</c15:txfldGUID>
                      <c15:f>'2013'!$B$30</c15:f>
                      <c15:dlblFieldTableCache>
                        <c:ptCount val="1"/>
                        <c:pt idx="0">
                          <c:v>MS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27"/>
              <c:layout/>
              <c:tx>
                <c:strRef>
                  <c:f>'2013'!$B$31</c:f>
                  <c:strCache>
                    <c:ptCount val="1"/>
                    <c:pt idx="0">
                      <c:v>MA</c:v>
                    </c:pt>
                  </c:strCache>
                </c:strRef>
              </c:tx>
              <c:spPr>
                <a:solidFill>
                  <a:sysClr val="window" lastClr="FFFFFF"/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700" b="0" i="0" strike="noStrike" baseline="0">
                      <a:latin typeface="Arial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{28580AA5-16C2-4C5A-9BC0-59AE5EB3E5EB}</c15:txfldGUID>
                      <c15:f>'2013'!$B$31</c15:f>
                      <c15:dlblFieldTableCache>
                        <c:ptCount val="1"/>
                        <c:pt idx="0">
                          <c:v>MA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28"/>
              <c:layout/>
              <c:tx>
                <c:strRef>
                  <c:f>'2013'!$B$32</c:f>
                  <c:strCache>
                    <c:ptCount val="1"/>
                    <c:pt idx="0">
                      <c:v>IO</c:v>
                    </c:pt>
                  </c:strCache>
                </c:strRef>
              </c:tx>
              <c:spPr>
                <a:solidFill>
                  <a:sysClr val="window" lastClr="FFFFFF"/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700" b="0" i="0" strike="noStrike" baseline="0">
                      <a:latin typeface="Arial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{2D768B69-FF78-4D61-A9A3-46D798EC74CB}</c15:txfldGUID>
                      <c15:f>'2013'!$B$32</c15:f>
                      <c15:dlblFieldTableCache>
                        <c:ptCount val="1"/>
                        <c:pt idx="0">
                          <c:v>IO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29"/>
              <c:layout/>
              <c:tx>
                <c:strRef>
                  <c:f>'2013'!$B$33</c:f>
                  <c:strCache>
                    <c:ptCount val="1"/>
                    <c:pt idx="0">
                      <c:v>GA</c:v>
                    </c:pt>
                  </c:strCache>
                </c:strRef>
              </c:tx>
              <c:spPr>
                <a:solidFill>
                  <a:sysClr val="window" lastClr="FFFFFF"/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700" b="0" i="0" strike="noStrike" baseline="0">
                      <a:latin typeface="Arial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{3ADA7F7B-B392-4CA8-8FF3-F8A4C6C128EF}</c15:txfldGUID>
                      <c15:f>'2013'!$B$33</c15:f>
                      <c15:dlblFieldTableCache>
                        <c:ptCount val="1"/>
                        <c:pt idx="0">
                          <c:v>GA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30"/>
              <c:layout/>
              <c:tx>
                <c:strRef>
                  <c:f>'2013'!$B$34</c:f>
                  <c:strCache>
                    <c:ptCount val="1"/>
                    <c:pt idx="0">
                      <c:v>CT</c:v>
                    </c:pt>
                  </c:strCache>
                </c:strRef>
              </c:tx>
              <c:spPr>
                <a:solidFill>
                  <a:sysClr val="window" lastClr="FFFFFF"/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700" b="0" i="0" strike="noStrike" baseline="0">
                      <a:latin typeface="Arial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{742DE221-D375-40E9-A968-CB4B1A9E43DD}</c15:txfldGUID>
                      <c15:f>'2013'!$B$34</c15:f>
                      <c15:dlblFieldTableCache>
                        <c:ptCount val="1"/>
                        <c:pt idx="0">
                          <c:v>CT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31"/>
              <c:layout/>
              <c:tx>
                <c:strRef>
                  <c:f>'2013'!$B$35</c:f>
                  <c:strCache>
                    <c:ptCount val="1"/>
                    <c:pt idx="0">
                      <c:v>CA</c:v>
                    </c:pt>
                  </c:strCache>
                </c:strRef>
              </c:tx>
              <c:spPr>
                <a:solidFill>
                  <a:sysClr val="window" lastClr="FFFFFF"/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700" b="0" i="0" strike="noStrike" baseline="0">
                      <a:latin typeface="Arial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{59BE09C0-8CD5-4198-89B2-72A46942A678}</c15:txfldGUID>
                      <c15:f>'2013'!$B$35</c15:f>
                      <c15:dlblFieldTableCache>
                        <c:ptCount val="1"/>
                        <c:pt idx="0">
                          <c:v>CA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32"/>
              <c:layout/>
              <c:tx>
                <c:strRef>
                  <c:f>'2013'!$B$36</c:f>
                  <c:strCache>
                    <c:ptCount val="1"/>
                    <c:pt idx="0">
                      <c:v>OK</c:v>
                    </c:pt>
                  </c:strCache>
                </c:strRef>
              </c:tx>
              <c:spPr>
                <a:solidFill>
                  <a:sysClr val="window" lastClr="FFFFFF"/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700" b="0" i="0" strike="noStrike" baseline="0">
                      <a:latin typeface="Arial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{D86BD714-683C-416D-A56C-375526ADC664}</c15:txfldGUID>
                      <c15:f>'2013'!$B$36</c15:f>
                      <c15:dlblFieldTableCache>
                        <c:ptCount val="1"/>
                        <c:pt idx="0">
                          <c:v>OK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33"/>
              <c:layout/>
              <c:tx>
                <c:strRef>
                  <c:f>'2013'!$B$37</c:f>
                  <c:strCache>
                    <c:ptCount val="1"/>
                    <c:pt idx="0">
                      <c:v>NJ</c:v>
                    </c:pt>
                  </c:strCache>
                </c:strRef>
              </c:tx>
              <c:spPr>
                <a:solidFill>
                  <a:sysClr val="window" lastClr="FFFFFF"/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700" b="0" i="0" strike="noStrike" baseline="0">
                      <a:latin typeface="Arial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{81D1F710-1C04-4C9F-A884-D5876AC84B59}</c15:txfldGUID>
                      <c15:f>'2013'!$B$37</c15:f>
                      <c15:dlblFieldTableCache>
                        <c:ptCount val="1"/>
                        <c:pt idx="0">
                          <c:v>NJ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34"/>
              <c:layout/>
              <c:tx>
                <c:strRef>
                  <c:f>'2013'!$B$38</c:f>
                  <c:strCache>
                    <c:ptCount val="1"/>
                    <c:pt idx="0">
                      <c:v>NM</c:v>
                    </c:pt>
                  </c:strCache>
                </c:strRef>
              </c:tx>
              <c:spPr>
                <a:solidFill>
                  <a:sysClr val="window" lastClr="FFFFFF"/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700" b="0" i="0" strike="noStrike" baseline="0">
                      <a:latin typeface="Arial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{4710878A-E7F7-4B15-B496-72075DDA23EB}</c15:txfldGUID>
                      <c15:f>'2013'!$B$38</c15:f>
                      <c15:dlblFieldTableCache>
                        <c:ptCount val="1"/>
                        <c:pt idx="0">
                          <c:v>NM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35"/>
              <c:layout/>
              <c:tx>
                <c:strRef>
                  <c:f>'2013'!$B$39</c:f>
                  <c:strCache>
                    <c:ptCount val="1"/>
                    <c:pt idx="0">
                      <c:v>NE</c:v>
                    </c:pt>
                  </c:strCache>
                </c:strRef>
              </c:tx>
              <c:spPr>
                <a:solidFill>
                  <a:sysClr val="window" lastClr="FFFFFF"/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700" b="0" i="0" strike="noStrike" baseline="0">
                      <a:latin typeface="Arial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{DBAD546B-97E9-47CF-BBD5-78EBCC08BE6C}</c15:txfldGUID>
                      <c15:f>'2013'!$B$39</c15:f>
                      <c15:dlblFieldTableCache>
                        <c:ptCount val="1"/>
                        <c:pt idx="0">
                          <c:v>NE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36"/>
              <c:layout/>
              <c:tx>
                <c:strRef>
                  <c:f>'2013'!$B$40</c:f>
                  <c:strCache>
                    <c:ptCount val="1"/>
                    <c:pt idx="0">
                      <c:v>TN</c:v>
                    </c:pt>
                  </c:strCache>
                </c:strRef>
              </c:tx>
              <c:spPr>
                <a:solidFill>
                  <a:sysClr val="window" lastClr="FFFFFF"/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700" b="0" i="0" strike="noStrike" baseline="0">
                      <a:latin typeface="Arial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{6704F799-24AF-4365-A1FB-CF64AE092112}</c15:txfldGUID>
                      <c15:f>'2013'!$B$40</c15:f>
                      <c15:dlblFieldTableCache>
                        <c:ptCount val="1"/>
                        <c:pt idx="0">
                          <c:v>TN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37"/>
              <c:layout/>
              <c:tx>
                <c:strRef>
                  <c:f>'2013'!$B$41</c:f>
                  <c:strCache>
                    <c:ptCount val="1"/>
                    <c:pt idx="0">
                      <c:v>KA</c:v>
                    </c:pt>
                  </c:strCache>
                </c:strRef>
              </c:tx>
              <c:spPr>
                <a:solidFill>
                  <a:sysClr val="window" lastClr="FFFFFF"/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700" b="0" i="0" strike="noStrike" baseline="0">
                      <a:latin typeface="Arial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{92A42CA8-B8D5-4566-B61A-30E2A310C79F}</c15:txfldGUID>
                      <c15:f>'2013'!$B$41</c15:f>
                      <c15:dlblFieldTableCache>
                        <c:ptCount val="1"/>
                        <c:pt idx="0">
                          <c:v>KA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38"/>
              <c:layout/>
              <c:tx>
                <c:strRef>
                  <c:f>'2013'!$B$42</c:f>
                  <c:strCache>
                    <c:ptCount val="1"/>
                    <c:pt idx="0">
                      <c:v>SD</c:v>
                    </c:pt>
                  </c:strCache>
                </c:strRef>
              </c:tx>
              <c:spPr>
                <a:solidFill>
                  <a:sysClr val="window" lastClr="FFFFFF"/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700" b="0" i="0" strike="noStrike" baseline="0">
                      <a:latin typeface="Arial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{B567B83E-AED6-4676-91CA-7D4DA169D702}</c15:txfldGUID>
                      <c15:f>'2013'!$B$42</c15:f>
                      <c15:dlblFieldTableCache>
                        <c:ptCount val="1"/>
                        <c:pt idx="0">
                          <c:v>SD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39"/>
              <c:layout/>
              <c:tx>
                <c:strRef>
                  <c:f>'2013'!$B$43</c:f>
                  <c:strCache>
                    <c:ptCount val="1"/>
                    <c:pt idx="0">
                      <c:v>OH</c:v>
                    </c:pt>
                  </c:strCache>
                </c:strRef>
              </c:tx>
              <c:spPr>
                <a:solidFill>
                  <a:sysClr val="window" lastClr="FFFFFF"/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700" b="0" i="0" strike="noStrike" baseline="0">
                      <a:latin typeface="Arial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{34AA3BBC-4815-4FF8-A416-897A4CE03302}</c15:txfldGUID>
                      <c15:f>'2013'!$B$43</c15:f>
                      <c15:dlblFieldTableCache>
                        <c:ptCount val="1"/>
                        <c:pt idx="0">
                          <c:v>OH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40"/>
              <c:layout/>
              <c:tx>
                <c:strRef>
                  <c:f>'2013'!$B$44</c:f>
                  <c:strCache>
                    <c:ptCount val="1"/>
                    <c:pt idx="0">
                      <c:v>AR</c:v>
                    </c:pt>
                  </c:strCache>
                </c:strRef>
              </c:tx>
              <c:spPr>
                <a:solidFill>
                  <a:sysClr val="window" lastClr="FFFFFF"/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700" b="0" i="0" strike="noStrike" baseline="0">
                      <a:latin typeface="Arial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{E2802854-C3D0-4A97-A52E-27C7AC981158}</c15:txfldGUID>
                      <c15:f>'2013'!$B$44</c15:f>
                      <c15:dlblFieldTableCache>
                        <c:ptCount val="1"/>
                        <c:pt idx="0">
                          <c:v>AR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41"/>
              <c:layout/>
              <c:tx>
                <c:strRef>
                  <c:f>'2013'!$B$45</c:f>
                  <c:strCache>
                    <c:ptCount val="1"/>
                    <c:pt idx="0">
                      <c:v>PA</c:v>
                    </c:pt>
                  </c:strCache>
                </c:strRef>
              </c:tx>
              <c:spPr>
                <a:solidFill>
                  <a:sysClr val="window" lastClr="FFFFFF"/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700" b="0" i="0" strike="noStrike" baseline="0">
                      <a:latin typeface="Arial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{CA1935D9-2123-4AF9-9246-23B8CFB4B529}</c15:txfldGUID>
                      <c15:f>'2013'!$B$45</c15:f>
                      <c15:dlblFieldTableCache>
                        <c:ptCount val="1"/>
                        <c:pt idx="0">
                          <c:v>PA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42"/>
              <c:layout/>
              <c:tx>
                <c:strRef>
                  <c:f>'2013'!$B$46</c:f>
                  <c:strCache>
                    <c:ptCount val="1"/>
                    <c:pt idx="0">
                      <c:v>IN</c:v>
                    </c:pt>
                  </c:strCache>
                </c:strRef>
              </c:tx>
              <c:spPr>
                <a:solidFill>
                  <a:sysClr val="window" lastClr="FFFFFF"/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700" b="0" i="0" strike="noStrike" baseline="0">
                      <a:latin typeface="Arial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{9070C853-C51C-4ADA-89F1-1CFD9E256389}</c15:txfldGUID>
                      <c15:f>'2013'!$B$46</c15:f>
                      <c15:dlblFieldTableCache>
                        <c:ptCount val="1"/>
                        <c:pt idx="0">
                          <c:v>IN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43"/>
              <c:layout/>
              <c:tx>
                <c:strRef>
                  <c:f>'2013'!$B$47</c:f>
                  <c:strCache>
                    <c:ptCount val="1"/>
                    <c:pt idx="0">
                      <c:v>RI</c:v>
                    </c:pt>
                  </c:strCache>
                </c:strRef>
              </c:tx>
              <c:spPr>
                <a:solidFill>
                  <a:sysClr val="window" lastClr="FFFFFF"/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700" b="0" i="0" strike="noStrike" baseline="0">
                      <a:latin typeface="Arial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{EA558000-9B49-4797-911C-97815931F6FA}</c15:txfldGUID>
                      <c15:f>'2013'!$B$47</c15:f>
                      <c15:dlblFieldTableCache>
                        <c:ptCount val="1"/>
                        <c:pt idx="0">
                          <c:v>RI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44"/>
              <c:layout/>
              <c:tx>
                <c:strRef>
                  <c:f>'2013'!$B$48</c:f>
                  <c:strCache>
                    <c:ptCount val="1"/>
                    <c:pt idx="0">
                      <c:v>AZ</c:v>
                    </c:pt>
                  </c:strCache>
                </c:strRef>
              </c:tx>
              <c:spPr>
                <a:solidFill>
                  <a:sysClr val="window" lastClr="FFFFFF"/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700" b="0" i="0" strike="noStrike" baseline="0">
                      <a:latin typeface="Arial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{AA50C09E-CD2E-42AB-BCE7-94737DFA09C8}</c15:txfldGUID>
                      <c15:f>'2013'!$B$48</c15:f>
                      <c15:dlblFieldTableCache>
                        <c:ptCount val="1"/>
                        <c:pt idx="0">
                          <c:v>AZ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45"/>
              <c:layout/>
              <c:tx>
                <c:strRef>
                  <c:f>'2013'!$B$49</c:f>
                  <c:strCache>
                    <c:ptCount val="1"/>
                    <c:pt idx="0">
                      <c:v>TX</c:v>
                    </c:pt>
                  </c:strCache>
                </c:strRef>
              </c:tx>
              <c:spPr>
                <a:solidFill>
                  <a:sysClr val="window" lastClr="FFFFFF"/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700" b="0" i="0" strike="noStrike" baseline="0">
                      <a:latin typeface="Arial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{9097CC70-1A7D-470A-A7B0-2984C1E5E982}</c15:txfldGUID>
                      <c15:f>'2013'!$B$49</c15:f>
                      <c15:dlblFieldTableCache>
                        <c:ptCount val="1"/>
                        <c:pt idx="0">
                          <c:v>TX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46"/>
              <c:layout/>
              <c:tx>
                <c:strRef>
                  <c:f>'2013'!$B$50</c:f>
                  <c:strCache>
                    <c:ptCount val="1"/>
                    <c:pt idx="0">
                      <c:v>FL</c:v>
                    </c:pt>
                  </c:strCache>
                </c:strRef>
              </c:tx>
              <c:spPr>
                <a:solidFill>
                  <a:sysClr val="window" lastClr="FFFFFF"/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700" b="0" i="0" strike="noStrike" baseline="0">
                      <a:latin typeface="Arial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{598397A1-5F79-4A02-9EE1-4ABC0474EBD2}</c15:txfldGUID>
                      <c15:f>'2013'!$B$50</c15:f>
                      <c15:dlblFieldTableCache>
                        <c:ptCount val="1"/>
                        <c:pt idx="0">
                          <c:v>FL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47"/>
              <c:layout/>
              <c:tx>
                <c:strRef>
                  <c:f>'2013'!$B$51</c:f>
                  <c:strCache>
                    <c:ptCount val="1"/>
                    <c:pt idx="0">
                      <c:v>IL</c:v>
                    </c:pt>
                  </c:strCache>
                </c:strRef>
              </c:tx>
              <c:spPr>
                <a:solidFill>
                  <a:sysClr val="window" lastClr="FFFFFF"/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700" b="0" i="0" strike="noStrike" baseline="0">
                      <a:latin typeface="Arial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{67533D9C-F785-4778-BBE9-6F17F76B6FEB}</c15:txfldGUID>
                      <c15:f>'2013'!$B$51</c15:f>
                      <c15:dlblFieldTableCache>
                        <c:ptCount val="1"/>
                        <c:pt idx="0">
                          <c:v>IL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48"/>
              <c:layout/>
              <c:tx>
                <c:strRef>
                  <c:f>'2013'!$B$52</c:f>
                  <c:strCache>
                    <c:ptCount val="1"/>
                    <c:pt idx="0">
                      <c:v>HA</c:v>
                    </c:pt>
                  </c:strCache>
                </c:strRef>
              </c:tx>
              <c:spPr>
                <a:solidFill>
                  <a:sysClr val="window" lastClr="FFFFFF"/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700" b="0" i="0" strike="noStrike" baseline="0">
                      <a:latin typeface="Arial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{50AB4C67-0D1C-4D88-8DA2-CDA640E340AB}</c15:txfldGUID>
                      <c15:f>'2013'!$B$52</c15:f>
                      <c15:dlblFieldTableCache>
                        <c:ptCount val="1"/>
                        <c:pt idx="0">
                          <c:v>HA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49"/>
              <c:layout>
                <c:manualLayout>
                  <c:x val="-2.8117318668499772E-2"/>
                  <c:y val="4.0548775153105864E-2"/>
                </c:manualLayout>
              </c:layout>
              <c:tx>
                <c:strRef>
                  <c:f>'2013'!$B$53</c:f>
                  <c:strCache>
                    <c:ptCount val="1"/>
                    <c:pt idx="0">
                      <c:v>WA</c:v>
                    </c:pt>
                  </c:strCache>
                </c:strRef>
              </c:tx>
              <c:spPr>
                <a:solidFill>
                  <a:sysClr val="window" lastClr="FFFFFF"/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700" b="0" i="0" strike="noStrike" baseline="0">
                      <a:latin typeface="Arial"/>
                    </a:defRPr>
                  </a:pPr>
                  <a:endParaRPr lang="en-US"/>
                </a:p>
              </c:tx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{54ECA5EB-3E22-4109-8A42-4D60B1A1A20B}</c15:txfldGUID>
                      <c15:f>'2013'!$B$53</c15:f>
                      <c15:dlblFieldTableCache>
                        <c:ptCount val="1"/>
                        <c:pt idx="0">
                          <c:v>WA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spPr>
              <a:solidFill>
                <a:sysClr val="window" lastClr="FFFFFF"/>
              </a:solidFill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'2013'!$G$4:$G$53</c:f>
              <c:numCache>
                <c:formatCode>0.0%</c:formatCode>
                <c:ptCount val="50"/>
                <c:pt idx="0">
                  <c:v>0.10293957996226462</c:v>
                </c:pt>
                <c:pt idx="1">
                  <c:v>9.6349185503628393E-2</c:v>
                </c:pt>
                <c:pt idx="2">
                  <c:v>0.13</c:v>
                </c:pt>
                <c:pt idx="3">
                  <c:v>8.921962014468994E-2</c:v>
                </c:pt>
                <c:pt idx="4">
                  <c:v>9.8205847309964026E-2</c:v>
                </c:pt>
                <c:pt idx="5">
                  <c:v>0.10973367741919393</c:v>
                </c:pt>
                <c:pt idx="6">
                  <c:v>8.2296143459954632E-2</c:v>
                </c:pt>
                <c:pt idx="7">
                  <c:v>9.8858837611979944E-2</c:v>
                </c:pt>
                <c:pt idx="8">
                  <c:v>9.2495736932996994E-2</c:v>
                </c:pt>
                <c:pt idx="9">
                  <c:v>8.7678762013616254E-2</c:v>
                </c:pt>
                <c:pt idx="10">
                  <c:v>9.5896289576961877E-2</c:v>
                </c:pt>
                <c:pt idx="11">
                  <c:v>0.10979697655667142</c:v>
                </c:pt>
                <c:pt idx="12">
                  <c:v>0.11677737554400085</c:v>
                </c:pt>
                <c:pt idx="13">
                  <c:v>0.11917900637939562</c:v>
                </c:pt>
                <c:pt idx="14">
                  <c:v>0.11120022838166796</c:v>
                </c:pt>
                <c:pt idx="15">
                  <c:v>8.6836922942804665E-2</c:v>
                </c:pt>
                <c:pt idx="16">
                  <c:v>9.6892532844929102E-2</c:v>
                </c:pt>
                <c:pt idx="17">
                  <c:v>9.5918158497494216E-2</c:v>
                </c:pt>
                <c:pt idx="18">
                  <c:v>9.3239829685766523E-2</c:v>
                </c:pt>
                <c:pt idx="19">
                  <c:v>0.13</c:v>
                </c:pt>
                <c:pt idx="20">
                  <c:v>0.11781833121553094</c:v>
                </c:pt>
                <c:pt idx="21">
                  <c:v>8.4989702959643657E-2</c:v>
                </c:pt>
                <c:pt idx="22">
                  <c:v>0.10162646745486989</c:v>
                </c:pt>
                <c:pt idx="23">
                  <c:v>9.210558011768441E-2</c:v>
                </c:pt>
                <c:pt idx="24">
                  <c:v>8.3454498582284126E-2</c:v>
                </c:pt>
                <c:pt idx="25">
                  <c:v>0.13</c:v>
                </c:pt>
                <c:pt idx="26">
                  <c:v>0.10117232455859358</c:v>
                </c:pt>
                <c:pt idx="27">
                  <c:v>0.10005107190342745</c:v>
                </c:pt>
                <c:pt idx="28">
                  <c:v>9.952055595929242E-2</c:v>
                </c:pt>
                <c:pt idx="29">
                  <c:v>8.7916473849341273E-2</c:v>
                </c:pt>
                <c:pt idx="30">
                  <c:v>0.11957836486384051</c:v>
                </c:pt>
                <c:pt idx="31">
                  <c:v>0.11002400256004725</c:v>
                </c:pt>
                <c:pt idx="32">
                  <c:v>8.3346454261291239E-2</c:v>
                </c:pt>
                <c:pt idx="33">
                  <c:v>0.11383381710610223</c:v>
                </c:pt>
                <c:pt idx="34">
                  <c:v>0.10204075113186496</c:v>
                </c:pt>
                <c:pt idx="35">
                  <c:v>9.8597583090563004E-2</c:v>
                </c:pt>
                <c:pt idx="36">
                  <c:v>7.8423229541799519E-2</c:v>
                </c:pt>
                <c:pt idx="37">
                  <c:v>0.10035170962406641</c:v>
                </c:pt>
                <c:pt idx="38">
                  <c:v>7.6252537058929704E-2</c:v>
                </c:pt>
                <c:pt idx="39">
                  <c:v>0.10425641082224499</c:v>
                </c:pt>
                <c:pt idx="40">
                  <c:v>9.9134594096676257E-2</c:v>
                </c:pt>
                <c:pt idx="41">
                  <c:v>0.10014536677325803</c:v>
                </c:pt>
                <c:pt idx="42">
                  <c:v>9.8252134937392765E-2</c:v>
                </c:pt>
                <c:pt idx="43">
                  <c:v>0.10911766786369409</c:v>
                </c:pt>
                <c:pt idx="44">
                  <c:v>9.2288723778685272E-2</c:v>
                </c:pt>
                <c:pt idx="45">
                  <c:v>8.7979657176019854E-2</c:v>
                </c:pt>
                <c:pt idx="46">
                  <c:v>8.1385096635419568E-2</c:v>
                </c:pt>
                <c:pt idx="47">
                  <c:v>0.11433156625100306</c:v>
                </c:pt>
                <c:pt idx="48">
                  <c:v>0.12626243101874277</c:v>
                </c:pt>
                <c:pt idx="49">
                  <c:v>9.2569319207141218E-2</c:v>
                </c:pt>
              </c:numCache>
            </c:numRef>
          </c:xVal>
          <c:yVal>
            <c:numRef>
              <c:f>'2013'!$J$4:$J$53</c:f>
              <c:numCache>
                <c:formatCode>0.00</c:formatCode>
                <c:ptCount val="50"/>
                <c:pt idx="0">
                  <c:v>-5.5</c:v>
                </c:pt>
                <c:pt idx="1">
                  <c:v>-6.1</c:v>
                </c:pt>
                <c:pt idx="2">
                  <c:v>-7</c:v>
                </c:pt>
                <c:pt idx="3">
                  <c:v>-7.5</c:v>
                </c:pt>
                <c:pt idx="4">
                  <c:v>-8.1</c:v>
                </c:pt>
                <c:pt idx="5">
                  <c:v>-8.1999999999999993</c:v>
                </c:pt>
                <c:pt idx="6">
                  <c:v>-8.3000000000000007</c:v>
                </c:pt>
                <c:pt idx="7">
                  <c:v>-8.4</c:v>
                </c:pt>
                <c:pt idx="8">
                  <c:v>-8.4</c:v>
                </c:pt>
                <c:pt idx="9">
                  <c:v>-8.5</c:v>
                </c:pt>
                <c:pt idx="10">
                  <c:v>-8.6</c:v>
                </c:pt>
                <c:pt idx="11">
                  <c:v>-8.6999999999999993</c:v>
                </c:pt>
                <c:pt idx="12">
                  <c:v>-8.8000000000000007</c:v>
                </c:pt>
                <c:pt idx="13">
                  <c:v>-8.9</c:v>
                </c:pt>
                <c:pt idx="14">
                  <c:v>-8.9</c:v>
                </c:pt>
                <c:pt idx="15">
                  <c:v>-8.9</c:v>
                </c:pt>
                <c:pt idx="16">
                  <c:v>-9</c:v>
                </c:pt>
                <c:pt idx="17">
                  <c:v>-9.1999999999999993</c:v>
                </c:pt>
                <c:pt idx="18">
                  <c:v>-9.1999999999999993</c:v>
                </c:pt>
                <c:pt idx="19">
                  <c:v>-9.3000000000000007</c:v>
                </c:pt>
                <c:pt idx="20">
                  <c:v>-9.4</c:v>
                </c:pt>
                <c:pt idx="21">
                  <c:v>-9.5</c:v>
                </c:pt>
                <c:pt idx="22">
                  <c:v>-9.6999999999999993</c:v>
                </c:pt>
                <c:pt idx="23">
                  <c:v>-10</c:v>
                </c:pt>
                <c:pt idx="24">
                  <c:v>-10</c:v>
                </c:pt>
                <c:pt idx="25">
                  <c:v>-10.4</c:v>
                </c:pt>
                <c:pt idx="26">
                  <c:v>-10.4</c:v>
                </c:pt>
                <c:pt idx="27">
                  <c:v>-10.4</c:v>
                </c:pt>
                <c:pt idx="28">
                  <c:v>-10.4</c:v>
                </c:pt>
                <c:pt idx="29">
                  <c:v>-10.4</c:v>
                </c:pt>
                <c:pt idx="30">
                  <c:v>-10.5</c:v>
                </c:pt>
                <c:pt idx="31">
                  <c:v>-10.5</c:v>
                </c:pt>
                <c:pt idx="32">
                  <c:v>-10.5</c:v>
                </c:pt>
                <c:pt idx="33">
                  <c:v>-10.7</c:v>
                </c:pt>
                <c:pt idx="34">
                  <c:v>-10.9</c:v>
                </c:pt>
                <c:pt idx="35">
                  <c:v>-10.9</c:v>
                </c:pt>
                <c:pt idx="36">
                  <c:v>-10.9</c:v>
                </c:pt>
                <c:pt idx="37">
                  <c:v>-11.1</c:v>
                </c:pt>
                <c:pt idx="38">
                  <c:v>-11.3</c:v>
                </c:pt>
                <c:pt idx="39">
                  <c:v>-11.7</c:v>
                </c:pt>
                <c:pt idx="40">
                  <c:v>-11.9</c:v>
                </c:pt>
                <c:pt idx="41">
                  <c:v>-12</c:v>
                </c:pt>
                <c:pt idx="42">
                  <c:v>-12</c:v>
                </c:pt>
                <c:pt idx="43">
                  <c:v>-12.5</c:v>
                </c:pt>
                <c:pt idx="44">
                  <c:v>-12.5</c:v>
                </c:pt>
                <c:pt idx="45">
                  <c:v>-12.5</c:v>
                </c:pt>
                <c:pt idx="46">
                  <c:v>-12.9</c:v>
                </c:pt>
                <c:pt idx="47">
                  <c:v>-13.2</c:v>
                </c:pt>
                <c:pt idx="48">
                  <c:v>-13.4</c:v>
                </c:pt>
                <c:pt idx="49">
                  <c:v>-16.8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57370368"/>
        <c:axId val="257442176"/>
      </c:scatterChart>
      <c:valAx>
        <c:axId val="257370368"/>
        <c:scaling>
          <c:orientation val="minMax"/>
          <c:max val="0.13"/>
          <c:min val="7.5000000000000011E-2"/>
        </c:scaling>
        <c:delete val="0"/>
        <c:axPos val="b"/>
        <c:title>
          <c:tx>
            <c:rich>
              <a:bodyPr/>
              <a:lstStyle/>
              <a:p>
                <a:pPr>
                  <a:defRPr sz="1400" baseline="0">
                    <a:latin typeface="Arial" panose="020B0604020202020204" pitchFamily="34" charset="0"/>
                  </a:defRPr>
                </a:pPr>
                <a:r>
                  <a:rPr lang="en-US" sz="1400" baseline="0">
                    <a:latin typeface="Arial" panose="020B0604020202020204" pitchFamily="34" charset="0"/>
                  </a:rPr>
                  <a:t>Tax Intensity:  State and Local Taxes as Percentage of Personal Income</a:t>
                </a:r>
              </a:p>
            </c:rich>
          </c:tx>
          <c:layout/>
          <c:overlay val="0"/>
        </c:title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257442176"/>
        <c:crosses val="autoZero"/>
        <c:crossBetween val="midCat"/>
      </c:valAx>
      <c:valAx>
        <c:axId val="257442176"/>
        <c:scaling>
          <c:orientation val="minMax"/>
          <c:max val="-4"/>
          <c:min val="-2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 baseline="0">
                    <a:latin typeface="Arial" panose="020B0604020202020204" pitchFamily="34" charset="0"/>
                  </a:defRPr>
                </a:pPr>
                <a:r>
                  <a:rPr lang="en-US" sz="1400" baseline="0">
                    <a:latin typeface="Arial" panose="020B0604020202020204" pitchFamily="34" charset="0"/>
                  </a:rPr>
                  <a:t>Regressivity:  % Taxes Paid by Poorest 20%</a:t>
                </a:r>
              </a:p>
            </c:rich>
          </c:tx>
          <c:layout/>
          <c:overlay val="0"/>
        </c:title>
        <c:numFmt formatCode="0.00" sourceLinked="1"/>
        <c:majorTickMark val="out"/>
        <c:minorTickMark val="none"/>
        <c:tickLblPos val="nextTo"/>
        <c:crossAx val="257370368"/>
        <c:crosses val="autoZero"/>
        <c:crossBetween val="midCat"/>
      </c:valAx>
      <c:spPr>
        <a:ln>
          <a:noFill/>
        </a:ln>
      </c:spPr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114027413240011E-2"/>
          <c:y val="1.1766585404333391E-2"/>
          <c:w val="0.94888597258676"/>
          <c:h val="0.91213651347457969"/>
        </c:manualLayout>
      </c:layout>
      <c:barChart>
        <c:barDir val="col"/>
        <c:grouping val="stacked"/>
        <c:varyColors val="0"/>
        <c:ser>
          <c:idx val="0"/>
          <c:order val="0"/>
          <c:tx>
            <c:v>Budget -- Real Dollars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</c:dPt>
          <c:cat>
            <c:strRef>
              <c:f>Sheet1!$B$4:$I$4</c:f>
              <c:strCache>
                <c:ptCount val="8"/>
                <c:pt idx="0">
                  <c:v>2009-2011</c:v>
                </c:pt>
                <c:pt idx="1">
                  <c:v>2011-2013</c:v>
                </c:pt>
                <c:pt idx="2">
                  <c:v>2013-2015</c:v>
                </c:pt>
                <c:pt idx="3">
                  <c:v>2015-2017</c:v>
                </c:pt>
                <c:pt idx="4">
                  <c:v>2017-2019</c:v>
                </c:pt>
                <c:pt idx="5">
                  <c:v>Senate Republican</c:v>
                </c:pt>
                <c:pt idx="6">
                  <c:v>House Democratic</c:v>
                </c:pt>
                <c:pt idx="7">
                  <c:v>Governor Inslee</c:v>
                </c:pt>
              </c:strCache>
            </c:strRef>
          </c:cat>
          <c:val>
            <c:numRef>
              <c:f>Sheet1!$B$10:$K$10</c:f>
              <c:numCache>
                <c:formatCode>0.00</c:formatCode>
                <c:ptCount val="10"/>
                <c:pt idx="0">
                  <c:v>34.2979683972912</c:v>
                </c:pt>
                <c:pt idx="1">
                  <c:v>34.39562841530055</c:v>
                </c:pt>
                <c:pt idx="2">
                  <c:v>35.797254487856392</c:v>
                </c:pt>
                <c:pt idx="3">
                  <c:v>39.394063459570113</c:v>
                </c:pt>
                <c:pt idx="4">
                  <c:v>43.707999999999998</c:v>
                </c:pt>
                <c:pt idx="5">
                  <c:v>43</c:v>
                </c:pt>
                <c:pt idx="6">
                  <c:v>44.6</c:v>
                </c:pt>
                <c:pt idx="7" formatCode="General">
                  <c:v>46.695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57589632"/>
        <c:axId val="257591168"/>
      </c:barChart>
      <c:catAx>
        <c:axId val="257589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257591168"/>
        <c:crosses val="autoZero"/>
        <c:auto val="1"/>
        <c:lblAlgn val="ctr"/>
        <c:lblOffset val="100"/>
        <c:noMultiLvlLbl val="0"/>
      </c:catAx>
      <c:valAx>
        <c:axId val="257591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75896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0.07756</cdr:y>
    </cdr:from>
    <cdr:to>
      <cdr:x>0.28125</cdr:x>
      <cdr:y>0.33333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223837"/>
          <a:ext cx="1285875" cy="7381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0.11042</cdr:x>
      <cdr:y>0.10726</cdr:y>
    </cdr:from>
    <cdr:to>
      <cdr:x>0.24375</cdr:x>
      <cdr:y>0.20957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04825" y="309562"/>
          <a:ext cx="609600" cy="2952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0.10317</cdr:x>
      <cdr:y>0.03794</cdr:y>
    </cdr:from>
    <cdr:to>
      <cdr:x>0.2483</cdr:x>
      <cdr:y>0.16997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916474" y="205273"/>
          <a:ext cx="1289104" cy="7143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 dirty="0"/>
            <a:t>$7.3 BB</a:t>
          </a:r>
        </a:p>
      </cdr:txBody>
    </cdr:sp>
  </cdr:relSizeAnchor>
  <cdr:relSizeAnchor xmlns:cdr="http://schemas.openxmlformats.org/drawingml/2006/chartDrawing">
    <cdr:from>
      <cdr:x>0.34583</cdr:x>
      <cdr:y>0.38449</cdr:y>
    </cdr:from>
    <cdr:to>
      <cdr:x>0.54583</cdr:x>
      <cdr:y>0.44059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581150" y="1109663"/>
          <a:ext cx="914400" cy="1619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0.33447</cdr:x>
      <cdr:y>0.36499</cdr:y>
    </cdr:from>
    <cdr:to>
      <cdr:x>0.45918</cdr:x>
      <cdr:y>0.4654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752530" y="1974669"/>
          <a:ext cx="1026367" cy="5432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 dirty="0"/>
            <a:t>$4.2</a:t>
          </a:r>
          <a:r>
            <a:rPr lang="en-US" sz="1400" b="1" baseline="0" dirty="0"/>
            <a:t> BB</a:t>
          </a:r>
          <a:endParaRPr lang="en-US" sz="1400" b="1" dirty="0"/>
        </a:p>
      </cdr:txBody>
    </cdr:sp>
  </cdr:relSizeAnchor>
  <cdr:relSizeAnchor xmlns:cdr="http://schemas.openxmlformats.org/drawingml/2006/chartDrawing">
    <cdr:from>
      <cdr:x>0.55833</cdr:x>
      <cdr:y>0.58638</cdr:y>
    </cdr:from>
    <cdr:to>
      <cdr:x>0.69583</cdr:x>
      <cdr:y>0.89604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594833" y="3172408"/>
          <a:ext cx="1131570" cy="16753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 dirty="0"/>
            <a:t>$2.1 BB</a:t>
          </a:r>
        </a:p>
      </cdr:txBody>
    </cdr:sp>
  </cdr:relSizeAnchor>
  <cdr:relSizeAnchor xmlns:cdr="http://schemas.openxmlformats.org/drawingml/2006/chartDrawing">
    <cdr:from>
      <cdr:x>0.76667</cdr:x>
      <cdr:y>0.44098</cdr:y>
    </cdr:from>
    <cdr:to>
      <cdr:x>0.96667</cdr:x>
      <cdr:y>0.70149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505200" y="154781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0.79478</cdr:x>
      <cdr:y>0.44251</cdr:y>
    </cdr:from>
    <cdr:to>
      <cdr:x>1</cdr:x>
      <cdr:y>0.54681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6540759" y="2394087"/>
          <a:ext cx="1688841" cy="5642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 dirty="0"/>
            <a:t>$3.5 BB</a:t>
          </a:r>
        </a:p>
      </cdr:txBody>
    </cdr:sp>
  </cdr:relSizeAnchor>
  <cdr:relSizeAnchor xmlns:cdr="http://schemas.openxmlformats.org/drawingml/2006/chartDrawing">
    <cdr:from>
      <cdr:x>0.60084</cdr:x>
      <cdr:y>0.45726</cdr:y>
    </cdr:from>
    <cdr:to>
      <cdr:x>0.79309</cdr:x>
      <cdr:y>0.55188</cdr:y>
    </cdr:to>
    <cdr:sp macro="" textlink="">
      <cdr:nvSpPr>
        <cdr:cNvPr id="10" name="Bent Arrow 9"/>
        <cdr:cNvSpPr/>
      </cdr:nvSpPr>
      <cdr:spPr>
        <a:xfrm xmlns:a="http://schemas.openxmlformats.org/drawingml/2006/main">
          <a:off x="5337110" y="2473868"/>
          <a:ext cx="1707703" cy="511928"/>
        </a:xfrm>
        <a:prstGeom xmlns:a="http://schemas.openxmlformats.org/drawingml/2006/main" prst="bentArrow">
          <a:avLst>
            <a:gd name="adj1" fmla="val 25000"/>
            <a:gd name="adj2" fmla="val 25000"/>
            <a:gd name="adj3" fmla="val 25000"/>
            <a:gd name="adj4" fmla="val 43750"/>
          </a:avLst>
        </a:prstGeom>
        <a:solidFill xmlns:a="http://schemas.openxmlformats.org/drawingml/2006/main">
          <a:srgbClr val="FF00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0.22976</cdr:x>
      <cdr:y>0.13976</cdr:y>
    </cdr:from>
    <cdr:to>
      <cdr:x>0.3895</cdr:x>
      <cdr:y>0.37313</cdr:y>
    </cdr:to>
    <cdr:cxnSp macro="">
      <cdr:nvCxnSpPr>
        <cdr:cNvPr id="12" name="Straight Arrow Connector 11"/>
        <cdr:cNvCxnSpPr/>
      </cdr:nvCxnSpPr>
      <cdr:spPr>
        <a:xfrm xmlns:a="http://schemas.openxmlformats.org/drawingml/2006/main">
          <a:off x="1000125" y="490538"/>
          <a:ext cx="695325" cy="81915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0.4442</cdr:x>
      <cdr:y>0.44251</cdr:y>
    </cdr:from>
    <cdr:to>
      <cdr:x>0.55579</cdr:x>
      <cdr:y>0.58634</cdr:y>
    </cdr:to>
    <cdr:cxnSp macro="">
      <cdr:nvCxnSpPr>
        <cdr:cNvPr id="16" name="Straight Arrow Connector 15"/>
        <cdr:cNvCxnSpPr/>
      </cdr:nvCxnSpPr>
      <cdr:spPr>
        <a:xfrm xmlns:a="http://schemas.openxmlformats.org/drawingml/2006/main">
          <a:off x="3655629" y="2394088"/>
          <a:ext cx="918341" cy="778149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0.51852</cdr:x>
      <cdr:y>0.15493</cdr:y>
    </cdr:from>
    <cdr:to>
      <cdr:x>0.62963</cdr:x>
      <cdr:y>0.32394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4267200" y="8382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0.55556</cdr:x>
      <cdr:y>0.16901</cdr:y>
    </cdr:from>
    <cdr:to>
      <cdr:x>0.86111</cdr:x>
      <cdr:y>0.30986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4572000" y="914400"/>
          <a:ext cx="2514600" cy="762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0.20739</cdr:x>
      <cdr:y>0.17517</cdr:y>
    </cdr:from>
    <cdr:to>
      <cdr:x>0.3196</cdr:x>
      <cdr:y>0.24966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90652" y="604839"/>
          <a:ext cx="752475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0.625</cdr:x>
      <cdr:y>0.77379</cdr:y>
    </cdr:from>
    <cdr:to>
      <cdr:x>0.76563</cdr:x>
      <cdr:y>0.83724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191002" y="2671764"/>
          <a:ext cx="942975" cy="219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0.63636</cdr:x>
      <cdr:y>0.76828</cdr:y>
    </cdr:from>
    <cdr:to>
      <cdr:x>0.75994</cdr:x>
      <cdr:y>0.82897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267202" y="2652714"/>
          <a:ext cx="828675" cy="2095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0.11607</cdr:x>
      <cdr:y>0.94038</cdr:y>
    </cdr:from>
    <cdr:to>
      <cdr:x>0.98491</cdr:x>
      <cdr:y>0.98735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990600" y="4371074"/>
          <a:ext cx="7415016" cy="2183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50" dirty="0"/>
            <a:t>Source:  Washington</a:t>
          </a:r>
          <a:r>
            <a:rPr lang="en-US" sz="1050" baseline="0" dirty="0"/>
            <a:t> State Office of Financial Management; 2013 Is Washington vs. 50 State Average </a:t>
          </a:r>
        </a:p>
        <a:p xmlns:a="http://schemas.openxmlformats.org/drawingml/2006/main">
          <a:endParaRPr lang="en-US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0.49569</cdr:x>
      <cdr:y>0.06395</cdr:y>
    </cdr:from>
    <cdr:to>
      <cdr:x>0.5</cdr:x>
      <cdr:y>0.83416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4292081" y="410547"/>
          <a:ext cx="37323" cy="494433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0.04828</cdr:x>
      <cdr:y>0.37199</cdr:y>
    </cdr:from>
    <cdr:to>
      <cdr:x>0.95171</cdr:x>
      <cdr:y>0.37427</cdr:y>
    </cdr:to>
    <cdr:cxnSp macro="">
      <cdr:nvCxnSpPr>
        <cdr:cNvPr id="6" name="Straight Connector 5"/>
        <cdr:cNvCxnSpPr/>
      </cdr:nvCxnSpPr>
      <cdr:spPr>
        <a:xfrm xmlns:a="http://schemas.openxmlformats.org/drawingml/2006/main">
          <a:off x="418090" y="2387980"/>
          <a:ext cx="7822627" cy="1463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0.43122</cdr:x>
      <cdr:y>0.43333</cdr:y>
    </cdr:from>
    <cdr:to>
      <cdr:x>0.67593</cdr:x>
      <cdr:y>0.74583</cdr:y>
    </cdr:to>
    <cdr:cxnSp macro="">
      <cdr:nvCxnSpPr>
        <cdr:cNvPr id="7" name="Straight Arrow Connector 6"/>
        <cdr:cNvCxnSpPr/>
      </cdr:nvCxnSpPr>
      <cdr:spPr>
        <a:xfrm xmlns:a="http://schemas.openxmlformats.org/drawingml/2006/main" flipV="1">
          <a:off x="3105150" y="1981200"/>
          <a:ext cx="1762125" cy="1428750"/>
        </a:xfrm>
        <a:prstGeom xmlns:a="http://schemas.openxmlformats.org/drawingml/2006/main" prst="straightConnector1">
          <a:avLst/>
        </a:prstGeom>
        <a:ln xmlns:a="http://schemas.openxmlformats.org/drawingml/2006/main">
          <a:noFill/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0.42857</cdr:x>
      <cdr:y>0.30833</cdr:y>
    </cdr:from>
    <cdr:to>
      <cdr:x>0.50794</cdr:x>
      <cdr:y>0.75417</cdr:y>
    </cdr:to>
    <cdr:cxnSp macro="">
      <cdr:nvCxnSpPr>
        <cdr:cNvPr id="9" name="Straight Arrow Connector 8"/>
        <cdr:cNvCxnSpPr/>
      </cdr:nvCxnSpPr>
      <cdr:spPr>
        <a:xfrm xmlns:a="http://schemas.openxmlformats.org/drawingml/2006/main" flipV="1">
          <a:off x="3086100" y="1409700"/>
          <a:ext cx="571500" cy="2038350"/>
        </a:xfrm>
        <a:prstGeom xmlns:a="http://schemas.openxmlformats.org/drawingml/2006/main" prst="straightConnector1">
          <a:avLst/>
        </a:prstGeom>
        <a:ln xmlns:a="http://schemas.openxmlformats.org/drawingml/2006/main">
          <a:noFill/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0.13793</cdr:x>
      <cdr:y>0.17518</cdr:y>
    </cdr:from>
    <cdr:to>
      <cdr:x>0.26054</cdr:x>
      <cdr:y>0.35037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1028701" y="91440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0.14687</cdr:x>
      <cdr:y>0.16241</cdr:y>
    </cdr:from>
    <cdr:to>
      <cdr:x>0.26948</cdr:x>
      <cdr:y>0.33759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1095376" y="84772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0.87739</cdr:x>
      <cdr:y>0.18978</cdr:y>
    </cdr:from>
    <cdr:to>
      <cdr:x>1</cdr:x>
      <cdr:y>0.36496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6981826" y="99060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0.13665</cdr:x>
      <cdr:y>0.82482</cdr:y>
    </cdr:from>
    <cdr:to>
      <cdr:x>0.25926</cdr:x>
      <cdr:y>1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1019176" y="456247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0.87739</cdr:x>
      <cdr:y>0.82482</cdr:y>
    </cdr:from>
    <cdr:to>
      <cdr:x>1</cdr:x>
      <cdr:y>1</cdr:y>
    </cdr:to>
    <cdr:sp macro="" textlink="">
      <cdr:nvSpPr>
        <cdr:cNvPr id="21" name="TextBox 20"/>
        <cdr:cNvSpPr txBox="1"/>
      </cdr:nvSpPr>
      <cdr:spPr>
        <a:xfrm xmlns:a="http://schemas.openxmlformats.org/drawingml/2006/main">
          <a:off x="6600826" y="441007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0.14815</cdr:x>
      <cdr:y>0.17883</cdr:y>
    </cdr:from>
    <cdr:to>
      <cdr:x>0.27075</cdr:x>
      <cdr:y>0.35401</cdr:y>
    </cdr:to>
    <cdr:sp macro="" textlink="">
      <cdr:nvSpPr>
        <cdr:cNvPr id="22" name="TextBox 21"/>
        <cdr:cNvSpPr txBox="1"/>
      </cdr:nvSpPr>
      <cdr:spPr>
        <a:xfrm xmlns:a="http://schemas.openxmlformats.org/drawingml/2006/main">
          <a:off x="1104901" y="93345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0.14432</cdr:x>
      <cdr:y>0.17336</cdr:y>
    </cdr:from>
    <cdr:to>
      <cdr:x>0.26692</cdr:x>
      <cdr:y>0.34854</cdr:y>
    </cdr:to>
    <cdr:sp macro="" textlink="">
      <cdr:nvSpPr>
        <cdr:cNvPr id="23" name="TextBox 22"/>
        <cdr:cNvSpPr txBox="1"/>
      </cdr:nvSpPr>
      <cdr:spPr>
        <a:xfrm xmlns:a="http://schemas.openxmlformats.org/drawingml/2006/main">
          <a:off x="1076326" y="90487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0.14559</cdr:x>
      <cdr:y>0.18978</cdr:y>
    </cdr:from>
    <cdr:to>
      <cdr:x>0.2682</cdr:x>
      <cdr:y>0.36496</cdr:y>
    </cdr:to>
    <cdr:sp macro="" textlink="">
      <cdr:nvSpPr>
        <cdr:cNvPr id="24" name="TextBox 23"/>
        <cdr:cNvSpPr txBox="1"/>
      </cdr:nvSpPr>
      <cdr:spPr>
        <a:xfrm xmlns:a="http://schemas.openxmlformats.org/drawingml/2006/main">
          <a:off x="1085851" y="99060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0.15326</cdr:x>
      <cdr:y>0.12018</cdr:y>
    </cdr:from>
    <cdr:to>
      <cdr:x>0.36143</cdr:x>
      <cdr:y>0.16763</cdr:y>
    </cdr:to>
    <cdr:sp macro="" textlink="">
      <cdr:nvSpPr>
        <cdr:cNvPr id="25" name="TextBox 24"/>
        <cdr:cNvSpPr txBox="1"/>
      </cdr:nvSpPr>
      <cdr:spPr>
        <a:xfrm xmlns:a="http://schemas.openxmlformats.org/drawingml/2006/main">
          <a:off x="1143000" y="638768"/>
          <a:ext cx="1552575" cy="2521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b="1" i="1" u="sng"/>
            <a:t>Low</a:t>
          </a:r>
          <a:r>
            <a:rPr lang="en-US" sz="1100" b="1" i="1" u="sng" baseline="0"/>
            <a:t> Tax and Progressive</a:t>
          </a:r>
        </a:p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0.77522</cdr:x>
      <cdr:y>0.19526</cdr:y>
    </cdr:from>
    <cdr:to>
      <cdr:x>0.98595</cdr:x>
      <cdr:y>0.25</cdr:y>
    </cdr:to>
    <cdr:sp macro="" textlink="">
      <cdr:nvSpPr>
        <cdr:cNvPr id="26" name="TextBox 25"/>
        <cdr:cNvSpPr txBox="1"/>
      </cdr:nvSpPr>
      <cdr:spPr>
        <a:xfrm xmlns:a="http://schemas.openxmlformats.org/drawingml/2006/main">
          <a:off x="5781676" y="1019178"/>
          <a:ext cx="1571625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0.67944</cdr:x>
      <cdr:y>0.12007</cdr:y>
    </cdr:from>
    <cdr:to>
      <cdr:x>1</cdr:x>
      <cdr:y>0.16846</cdr:y>
    </cdr:to>
    <cdr:sp macro="" textlink="">
      <cdr:nvSpPr>
        <cdr:cNvPr id="27" name="TextBox 26"/>
        <cdr:cNvSpPr txBox="1"/>
      </cdr:nvSpPr>
      <cdr:spPr>
        <a:xfrm xmlns:a="http://schemas.openxmlformats.org/drawingml/2006/main">
          <a:off x="5067302" y="638178"/>
          <a:ext cx="2390773" cy="2571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b="1" i="1" u="sng"/>
            <a:t>High</a:t>
          </a:r>
          <a:r>
            <a:rPr lang="en-US" sz="1100" b="1" i="1" u="sng" baseline="0"/>
            <a:t> Tax and Progressive</a:t>
          </a:r>
          <a:endParaRPr lang="en-US" sz="1100" b="1" i="1" u="sng"/>
        </a:p>
      </cdr:txBody>
    </cdr:sp>
  </cdr:relSizeAnchor>
  <cdr:relSizeAnchor xmlns:cdr="http://schemas.openxmlformats.org/drawingml/2006/chartDrawing">
    <cdr:from>
      <cdr:x>0.13538</cdr:x>
      <cdr:y>0.82482</cdr:y>
    </cdr:from>
    <cdr:to>
      <cdr:x>0.47126</cdr:x>
      <cdr:y>1</cdr:y>
    </cdr:to>
    <cdr:sp macro="" textlink="">
      <cdr:nvSpPr>
        <cdr:cNvPr id="28" name="TextBox 27"/>
        <cdr:cNvSpPr txBox="1"/>
      </cdr:nvSpPr>
      <cdr:spPr>
        <a:xfrm xmlns:a="http://schemas.openxmlformats.org/drawingml/2006/main">
          <a:off x="1009651" y="4305302"/>
          <a:ext cx="2505075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0.13155</cdr:x>
      <cdr:y>0.86496</cdr:y>
    </cdr:from>
    <cdr:to>
      <cdr:x>0.34355</cdr:x>
      <cdr:y>1</cdr:y>
    </cdr:to>
    <cdr:sp macro="" textlink="">
      <cdr:nvSpPr>
        <cdr:cNvPr id="29" name="TextBox 28"/>
        <cdr:cNvSpPr txBox="1"/>
      </cdr:nvSpPr>
      <cdr:spPr>
        <a:xfrm xmlns:a="http://schemas.openxmlformats.org/drawingml/2006/main">
          <a:off x="981076" y="4514852"/>
          <a:ext cx="1581150" cy="7048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0.14049</cdr:x>
      <cdr:y>0.82482</cdr:y>
    </cdr:from>
    <cdr:to>
      <cdr:x>0.26309</cdr:x>
      <cdr:y>1</cdr:y>
    </cdr:to>
    <cdr:sp macro="" textlink="">
      <cdr:nvSpPr>
        <cdr:cNvPr id="30" name="TextBox 29"/>
        <cdr:cNvSpPr txBox="1"/>
      </cdr:nvSpPr>
      <cdr:spPr>
        <a:xfrm xmlns:a="http://schemas.openxmlformats.org/drawingml/2006/main">
          <a:off x="1047751" y="440055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0.12899</cdr:x>
      <cdr:y>0.82482</cdr:y>
    </cdr:from>
    <cdr:to>
      <cdr:x>0.33333</cdr:x>
      <cdr:y>1</cdr:y>
    </cdr:to>
    <cdr:sp macro="" textlink="">
      <cdr:nvSpPr>
        <cdr:cNvPr id="31" name="TextBox 30"/>
        <cdr:cNvSpPr txBox="1"/>
      </cdr:nvSpPr>
      <cdr:spPr>
        <a:xfrm xmlns:a="http://schemas.openxmlformats.org/drawingml/2006/main">
          <a:off x="962026" y="4305302"/>
          <a:ext cx="15240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0.17369</cdr:x>
      <cdr:y>0.74552</cdr:y>
    </cdr:from>
    <cdr:to>
      <cdr:x>0.40485</cdr:x>
      <cdr:y>0.84767</cdr:y>
    </cdr:to>
    <cdr:sp macro="" textlink="">
      <cdr:nvSpPr>
        <cdr:cNvPr id="32" name="TextBox 31"/>
        <cdr:cNvSpPr txBox="1"/>
      </cdr:nvSpPr>
      <cdr:spPr>
        <a:xfrm xmlns:a="http://schemas.openxmlformats.org/drawingml/2006/main">
          <a:off x="1295401" y="3962402"/>
          <a:ext cx="1724024" cy="5429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b="1" i="1" u="sng"/>
            <a:t>Low Tax and Regressive</a:t>
          </a:r>
        </a:p>
      </cdr:txBody>
    </cdr:sp>
  </cdr:relSizeAnchor>
  <cdr:relSizeAnchor xmlns:cdr="http://schemas.openxmlformats.org/drawingml/2006/chartDrawing">
    <cdr:from>
      <cdr:x>0.72925</cdr:x>
      <cdr:y>0.79197</cdr:y>
    </cdr:from>
    <cdr:to>
      <cdr:x>0.98467</cdr:x>
      <cdr:y>0.96715</cdr:y>
    </cdr:to>
    <cdr:sp macro="" textlink="">
      <cdr:nvSpPr>
        <cdr:cNvPr id="33" name="TextBox 32"/>
        <cdr:cNvSpPr txBox="1"/>
      </cdr:nvSpPr>
      <cdr:spPr>
        <a:xfrm xmlns:a="http://schemas.openxmlformats.org/drawingml/2006/main">
          <a:off x="5438776" y="4133852"/>
          <a:ext cx="19050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0.69349</cdr:x>
      <cdr:y>0.74194</cdr:y>
    </cdr:from>
    <cdr:to>
      <cdr:x>0.9719</cdr:x>
      <cdr:y>0.79749</cdr:y>
    </cdr:to>
    <cdr:sp macro="" textlink="">
      <cdr:nvSpPr>
        <cdr:cNvPr id="34" name="TextBox 33"/>
        <cdr:cNvSpPr txBox="1"/>
      </cdr:nvSpPr>
      <cdr:spPr>
        <a:xfrm xmlns:a="http://schemas.openxmlformats.org/drawingml/2006/main">
          <a:off x="5172076" y="3943352"/>
          <a:ext cx="2076450" cy="2952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b="1" i="1" u="sng"/>
            <a:t>High Tax</a:t>
          </a:r>
          <a:r>
            <a:rPr lang="en-US" sz="1100" b="1" i="1" u="sng" baseline="0"/>
            <a:t> and Regressive</a:t>
          </a:r>
          <a:endParaRPr lang="en-US" sz="1100" b="1" i="1" u="sng"/>
        </a:p>
      </cdr:txBody>
    </cdr:sp>
  </cdr:relSizeAnchor>
  <cdr:relSizeAnchor xmlns:cdr="http://schemas.openxmlformats.org/drawingml/2006/chartDrawing">
    <cdr:from>
      <cdr:x>0.00511</cdr:x>
      <cdr:y>0.88351</cdr:y>
    </cdr:from>
    <cdr:to>
      <cdr:x>0.97829</cdr:x>
      <cdr:y>0.97849</cdr:y>
    </cdr:to>
    <cdr:sp macro="" textlink="">
      <cdr:nvSpPr>
        <cdr:cNvPr id="35" name="TextBox 34"/>
        <cdr:cNvSpPr txBox="1"/>
      </cdr:nvSpPr>
      <cdr:spPr>
        <a:xfrm xmlns:a="http://schemas.openxmlformats.org/drawingml/2006/main">
          <a:off x="38100" y="4695826"/>
          <a:ext cx="7258051" cy="5048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900"/>
            <a:t>Note:  Alaska, North Dakota and Alaska</a:t>
          </a:r>
          <a:r>
            <a:rPr lang="en-US" sz="900" baseline="0"/>
            <a:t> have tax intensity figures in excess of 13% but are plotted at 13% to remain visible.</a:t>
          </a:r>
          <a:r>
            <a:rPr lang="en-US" sz="900"/>
            <a:t>  </a:t>
          </a:r>
        </a:p>
        <a:p xmlns:a="http://schemas.openxmlformats.org/drawingml/2006/main">
          <a:r>
            <a:rPr lang="en-US" sz="900"/>
            <a:t>Sources:</a:t>
          </a:r>
          <a:r>
            <a:rPr lang="en-US" sz="900" baseline="0"/>
            <a:t>  Washington State Office of Financial Management; Institute for Taxation and Economic Policy)</a:t>
          </a:r>
          <a:endParaRPr lang="en-US" sz="900"/>
        </a:p>
      </cdr:txBody>
    </cdr:sp>
  </cdr:relSizeAnchor>
  <cdr:relSizeAnchor xmlns:cdr="http://schemas.openxmlformats.org/drawingml/2006/chartDrawing">
    <cdr:from>
      <cdr:x>0.38163</cdr:x>
      <cdr:y>0.38885</cdr:y>
    </cdr:from>
    <cdr:to>
      <cdr:x>0.64855</cdr:x>
      <cdr:y>0.68097</cdr:y>
    </cdr:to>
    <cdr:cxnSp macro="">
      <cdr:nvCxnSpPr>
        <cdr:cNvPr id="38" name="Straight Arrow Connector 37"/>
        <cdr:cNvCxnSpPr/>
      </cdr:nvCxnSpPr>
      <cdr:spPr>
        <a:xfrm xmlns:a="http://schemas.openxmlformats.org/drawingml/2006/main" flipV="1">
          <a:off x="3304428" y="2496180"/>
          <a:ext cx="2311209" cy="1875253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C00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0.37795</cdr:x>
      <cdr:y>0.26766</cdr:y>
    </cdr:from>
    <cdr:to>
      <cdr:x>0.46096</cdr:x>
      <cdr:y>0.67447</cdr:y>
    </cdr:to>
    <cdr:cxnSp macro="">
      <cdr:nvCxnSpPr>
        <cdr:cNvPr id="40" name="Straight Arrow Connector 39"/>
        <cdr:cNvCxnSpPr/>
      </cdr:nvCxnSpPr>
      <cdr:spPr>
        <a:xfrm xmlns:a="http://schemas.openxmlformats.org/drawingml/2006/main" flipV="1">
          <a:off x="3272636" y="1718225"/>
          <a:ext cx="718768" cy="2611501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C00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0.38442</cdr:x>
      <cdr:y>0.375</cdr:y>
    </cdr:from>
    <cdr:to>
      <cdr:x>0.5</cdr:x>
      <cdr:y>0.68319</cdr:y>
    </cdr:to>
    <cdr:cxnSp macro="">
      <cdr:nvCxnSpPr>
        <cdr:cNvPr id="42" name="Straight Arrow Connector 41"/>
        <cdr:cNvCxnSpPr/>
      </cdr:nvCxnSpPr>
      <cdr:spPr>
        <a:xfrm xmlns:a="http://schemas.openxmlformats.org/drawingml/2006/main" flipV="1">
          <a:off x="3328619" y="2407298"/>
          <a:ext cx="1000785" cy="1978412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C00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0.70408</cdr:x>
      <cdr:y>0</cdr:y>
    </cdr:from>
    <cdr:to>
      <cdr:x>0.85601</cdr:x>
      <cdr:y>0.22087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94310" y="0"/>
          <a:ext cx="1250303" cy="12193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 dirty="0" smtClean="0"/>
            <a:t>$46.7 </a:t>
          </a:r>
          <a:endParaRPr lang="en-US" sz="1400" b="1" dirty="0"/>
        </a:p>
      </cdr:txBody>
    </cdr:sp>
  </cdr:relSizeAnchor>
  <cdr:relSizeAnchor xmlns:cdr="http://schemas.openxmlformats.org/drawingml/2006/chartDrawing">
    <cdr:from>
      <cdr:x>0.51134</cdr:x>
      <cdr:y>0.07553</cdr:y>
    </cdr:from>
    <cdr:to>
      <cdr:x>0.6678</cdr:x>
      <cdr:y>0.25129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208106" y="416959"/>
          <a:ext cx="1287625" cy="9703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 dirty="0" smtClean="0"/>
            <a:t>$43.0 </a:t>
          </a:r>
          <a:endParaRPr lang="en-US" sz="1400" b="1" dirty="0"/>
        </a:p>
      </cdr:txBody>
    </cdr:sp>
  </cdr:relSizeAnchor>
  <cdr:relSizeAnchor xmlns:cdr="http://schemas.openxmlformats.org/drawingml/2006/chartDrawing">
    <cdr:from>
      <cdr:x>0.64059</cdr:x>
      <cdr:y>0.03834</cdr:y>
    </cdr:from>
    <cdr:to>
      <cdr:x>0.7517</cdr:x>
      <cdr:y>0.20397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271796" y="21168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0.62018</cdr:x>
      <cdr:y>0.04848</cdr:y>
    </cdr:from>
    <cdr:to>
      <cdr:x>0.7585</cdr:x>
      <cdr:y>0.21411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103845" y="267668"/>
          <a:ext cx="1138335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 dirty="0" smtClean="0"/>
            <a:t>$44.6</a:t>
          </a:r>
          <a:endParaRPr lang="en-US" sz="1400" b="1" dirty="0"/>
        </a:p>
      </cdr:txBody>
    </cdr:sp>
  </cdr:relSizeAnchor>
  <cdr:relSizeAnchor xmlns:cdr="http://schemas.openxmlformats.org/drawingml/2006/chartDrawing">
    <cdr:from>
      <cdr:x>0.42517</cdr:x>
      <cdr:y>0.05524</cdr:y>
    </cdr:from>
    <cdr:to>
      <cdr:x>0.56122</cdr:x>
      <cdr:y>0.22087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498980" y="304991"/>
          <a:ext cx="1119673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 dirty="0" smtClean="0"/>
            <a:t>$43.7</a:t>
          </a:r>
          <a:endParaRPr lang="en-US" sz="1400" b="1" dirty="0"/>
        </a:p>
      </cdr:txBody>
    </cdr:sp>
  </cdr:relSizeAnchor>
  <cdr:relSizeAnchor xmlns:cdr="http://schemas.openxmlformats.org/drawingml/2006/chartDrawing">
    <cdr:from>
      <cdr:x>0.3398</cdr:x>
      <cdr:y>0.13299</cdr:y>
    </cdr:from>
    <cdr:to>
      <cdr:x>0.45092</cdr:x>
      <cdr:y>0.29524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796453" y="734199"/>
          <a:ext cx="914400" cy="8957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 dirty="0" smtClean="0"/>
            <a:t>$39.4</a:t>
          </a:r>
        </a:p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0.24603</cdr:x>
      <cdr:y>0.19383</cdr:y>
    </cdr:from>
    <cdr:to>
      <cdr:x>0.37528</cdr:x>
      <cdr:y>0.3696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2024743" y="1070101"/>
          <a:ext cx="1063690" cy="9703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 dirty="0" smtClean="0"/>
            <a:t>$35.8</a:t>
          </a:r>
          <a:endParaRPr lang="en-US" sz="1400" b="1" dirty="0"/>
        </a:p>
      </cdr:txBody>
    </cdr:sp>
  </cdr:relSizeAnchor>
  <cdr:relSizeAnchor xmlns:cdr="http://schemas.openxmlformats.org/drawingml/2006/chartDrawing">
    <cdr:from>
      <cdr:x>0.14853</cdr:x>
      <cdr:y>0.21073</cdr:y>
    </cdr:from>
    <cdr:to>
      <cdr:x>0.26644</cdr:x>
      <cdr:y>0.37636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1222310" y="1163407"/>
          <a:ext cx="970384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 dirty="0" smtClean="0"/>
            <a:t>$34.4</a:t>
          </a:r>
          <a:endParaRPr lang="en-US" sz="1400" b="1" dirty="0"/>
        </a:p>
      </cdr:txBody>
    </cdr:sp>
  </cdr:relSizeAnchor>
  <cdr:relSizeAnchor xmlns:cdr="http://schemas.openxmlformats.org/drawingml/2006/chartDrawing">
    <cdr:from>
      <cdr:x>0.05782</cdr:x>
      <cdr:y>0.21749</cdr:y>
    </cdr:from>
    <cdr:to>
      <cdr:x>0.17574</cdr:x>
      <cdr:y>0.38312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475861" y="1200730"/>
          <a:ext cx="970384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 dirty="0" smtClean="0"/>
            <a:t>$34.3</a:t>
          </a:r>
          <a:endParaRPr lang="en-US" sz="14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EFF4717F-6EBF-4014-BB96-52DA2E6F0C8B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0DC62FE7-203C-4D9A-9A17-D955B7D1C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446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62FE7-203C-4D9A-9A17-D955B7D1CD7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445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7F994CB-9597-4C71-8ECC-09D6D15F1EC7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93FB4C0-4801-4A73-8750-0A2CCE0C56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F994CB-9597-4C71-8ECC-09D6D15F1EC7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3FB4C0-4801-4A73-8750-0A2CCE0C56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F994CB-9597-4C71-8ECC-09D6D15F1EC7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3FB4C0-4801-4A73-8750-0A2CCE0C56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F994CB-9597-4C71-8ECC-09D6D15F1EC7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3FB4C0-4801-4A73-8750-0A2CCE0C56E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F994CB-9597-4C71-8ECC-09D6D15F1EC7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3FB4C0-4801-4A73-8750-0A2CCE0C56E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F994CB-9597-4C71-8ECC-09D6D15F1EC7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3FB4C0-4801-4A73-8750-0A2CCE0C56E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F994CB-9597-4C71-8ECC-09D6D15F1EC7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3FB4C0-4801-4A73-8750-0A2CCE0C56E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F994CB-9597-4C71-8ECC-09D6D15F1EC7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3FB4C0-4801-4A73-8750-0A2CCE0C56E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F994CB-9597-4C71-8ECC-09D6D15F1EC7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3FB4C0-4801-4A73-8750-0A2CCE0C56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7F994CB-9597-4C71-8ECC-09D6D15F1EC7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3FB4C0-4801-4A73-8750-0A2CCE0C56E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7F994CB-9597-4C71-8ECC-09D6D15F1EC7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93FB4C0-4801-4A73-8750-0A2CCE0C56E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7F994CB-9597-4C71-8ECC-09D6D15F1EC7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93FB4C0-4801-4A73-8750-0A2CCE0C56E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8498" y="228600"/>
            <a:ext cx="8260702" cy="406348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pPr algn="ctr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5300" dirty="0" smtClean="0"/>
              <a:t>The 2017 Washington State Legislative Session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3200" b="0" u="sng" dirty="0" smtClean="0"/>
              <a:t>Presentation </a:t>
            </a:r>
            <a:r>
              <a:rPr lang="en-US" sz="3200" b="0" u="sng" dirty="0"/>
              <a:t>to </a:t>
            </a:r>
            <a:r>
              <a:rPr lang="en-US" sz="3200" b="0" u="sng" dirty="0" smtClean="0"/>
              <a:t>31</a:t>
            </a:r>
            <a:r>
              <a:rPr lang="en-US" sz="3200" b="0" u="sng" baseline="30000" dirty="0" smtClean="0"/>
              <a:t>ST</a:t>
            </a:r>
            <a:r>
              <a:rPr lang="en-US" sz="3200" b="0" u="sng" dirty="0" smtClean="0"/>
              <a:t> </a:t>
            </a:r>
            <a:r>
              <a:rPr lang="en-US" sz="3200" b="0" u="sng" dirty="0" smtClean="0"/>
              <a:t>Di</a:t>
            </a:r>
            <a:r>
              <a:rPr lang="en-US" sz="3200" b="0" u="sng" dirty="0" smtClean="0"/>
              <a:t>strict </a:t>
            </a:r>
            <a:r>
              <a:rPr lang="en-US" sz="3200" b="0" u="sng" dirty="0" smtClean="0"/>
              <a:t>Democrats</a:t>
            </a:r>
            <a:r>
              <a:rPr lang="en-US" sz="3200" b="0" dirty="0"/>
              <a:t/>
            </a:r>
            <a:br>
              <a:rPr lang="en-US" sz="3200" b="0" dirty="0"/>
            </a:br>
            <a:r>
              <a:rPr lang="en-US" sz="3200" b="0" dirty="0" smtClean="0"/>
              <a:t>November 29</a:t>
            </a:r>
            <a:r>
              <a:rPr lang="en-US" sz="3200" b="0" dirty="0" smtClean="0"/>
              <a:t>, 2017</a:t>
            </a:r>
            <a:br>
              <a:rPr lang="en-US" sz="3200" b="0" dirty="0" smtClean="0"/>
            </a:br>
            <a:r>
              <a:rPr lang="en-US" sz="3200" b="0" dirty="0" smtClean="0"/>
              <a:t>(Originally Presented to 37</a:t>
            </a:r>
            <a:r>
              <a:rPr lang="en-US" sz="3200" b="0" baseline="30000" dirty="0" smtClean="0"/>
              <a:t>th</a:t>
            </a:r>
            <a:r>
              <a:rPr lang="en-US" sz="3200" b="0" dirty="0" smtClean="0"/>
              <a:t> District Democrats)</a:t>
            </a:r>
            <a:r>
              <a:rPr lang="en-US" sz="3200" dirty="0"/>
              <a:t/>
            </a:r>
            <a:br>
              <a:rPr lang="en-US" sz="3200" dirty="0"/>
            </a:b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1114" y="4124130"/>
            <a:ext cx="8077200" cy="1590869"/>
          </a:xfrm>
        </p:spPr>
        <p:txBody>
          <a:bodyPr>
            <a:normAutofit/>
          </a:bodyPr>
          <a:lstStyle/>
          <a:p>
            <a:pPr algn="ctr"/>
            <a:endParaRPr lang="en-US" sz="2400" b="1" dirty="0" smtClean="0"/>
          </a:p>
          <a:p>
            <a:pPr algn="ctr"/>
            <a:r>
              <a:rPr lang="en-US" sz="2400" b="1" dirty="0" smtClean="0"/>
              <a:t>John Stafford</a:t>
            </a:r>
          </a:p>
          <a:p>
            <a:pPr algn="ctr"/>
            <a:endParaRPr lang="en-US" sz="2400" b="1" dirty="0"/>
          </a:p>
          <a:p>
            <a:pPr algn="ctr"/>
            <a:endParaRPr lang="en-US" sz="3400" b="1" dirty="0" smtClean="0"/>
          </a:p>
        </p:txBody>
      </p:sp>
    </p:spTree>
    <p:extLst>
      <p:ext uri="{BB962C8B-B14F-4D97-AF65-F5344CB8AC3E}">
        <p14:creationId xmlns:p14="http://schemas.microsoft.com/office/powerpoint/2010/main" val="249859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31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0" u="sng" dirty="0" smtClean="0"/>
              <a:t>NEW K-12 </a:t>
            </a:r>
            <a:r>
              <a:rPr lang="en-US" sz="2800" b="0" u="sng" dirty="0" err="1" smtClean="0"/>
              <a:t>McCLEARY</a:t>
            </a:r>
            <a:r>
              <a:rPr lang="en-US" sz="2800" b="0" u="sng" dirty="0" smtClean="0"/>
              <a:t> SPENDING</a:t>
            </a:r>
            <a:endParaRPr lang="en-US" sz="2800" b="0" u="sn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4853072"/>
              </p:ext>
            </p:extLst>
          </p:nvPr>
        </p:nvGraphicFramePr>
        <p:xfrm>
          <a:off x="130629" y="914400"/>
          <a:ext cx="8882741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724539" y="1554162"/>
            <a:ext cx="641946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“This </a:t>
            </a:r>
            <a:r>
              <a:rPr lang="en-US" dirty="0"/>
              <a:t>does not even come close to what the state assured the Supreme </a:t>
            </a:r>
            <a:r>
              <a:rPr lang="en-US" dirty="0" smtClean="0"/>
              <a:t>Court that </a:t>
            </a:r>
            <a:r>
              <a:rPr lang="en-US" dirty="0"/>
              <a:t>the state was going to be </a:t>
            </a:r>
            <a:r>
              <a:rPr lang="en-US" dirty="0" smtClean="0"/>
              <a:t>doing…The </a:t>
            </a:r>
            <a:r>
              <a:rPr lang="en-US" dirty="0"/>
              <a:t>question is, will the Court say it’s enough to give them a pass</a:t>
            </a:r>
            <a:r>
              <a:rPr lang="en-US" dirty="0" smtClean="0"/>
              <a:t>?”  Thomas </a:t>
            </a:r>
            <a:r>
              <a:rPr lang="en-US" dirty="0" err="1" smtClean="0"/>
              <a:t>Ahearne</a:t>
            </a:r>
            <a:r>
              <a:rPr lang="en-US" dirty="0" smtClean="0"/>
              <a:t>. </a:t>
            </a:r>
            <a:r>
              <a:rPr lang="en-US" dirty="0" err="1" smtClean="0"/>
              <a:t>McCleary</a:t>
            </a:r>
            <a:r>
              <a:rPr lang="en-US" dirty="0" smtClean="0"/>
              <a:t> Plaintiff Attorney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flipV="1">
            <a:off x="457200" y="76200"/>
            <a:ext cx="8229600" cy="460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1103903"/>
              </p:ext>
            </p:extLst>
          </p:nvPr>
        </p:nvGraphicFramePr>
        <p:xfrm>
          <a:off x="304800" y="152400"/>
          <a:ext cx="8534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90013" y="4724400"/>
            <a:ext cx="6564619" cy="14260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u="sng" dirty="0" smtClean="0"/>
              <a:t>THEMES</a:t>
            </a:r>
          </a:p>
          <a:p>
            <a:pPr algn="ctr"/>
            <a:endParaRPr lang="en-US" sz="1400" dirty="0"/>
          </a:p>
          <a:p>
            <a:pPr marL="171450" lvl="0" indent="-171450" algn="ctr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1600" dirty="0" smtClean="0"/>
              <a:t>From 1995 to 2014:  Washington Dropped from 11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to 36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in Nation</a:t>
            </a:r>
          </a:p>
          <a:p>
            <a:pPr marL="171450" lvl="0" indent="-171450" algn="ctr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1600" dirty="0" smtClean="0"/>
              <a:t>Shocking</a:t>
            </a:r>
            <a:endParaRPr lang="en-US" sz="1600" dirty="0"/>
          </a:p>
          <a:p>
            <a:pPr marL="171450" lvl="0" indent="-171450" algn="ctr">
              <a:lnSpc>
                <a:spcPts val="16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1600" dirty="0"/>
              <a:t>The Most Important Explanatory Chart In Washington State Politics</a:t>
            </a:r>
          </a:p>
          <a:p>
            <a:pPr marL="171450" lvl="0" indent="-171450" algn="ctr">
              <a:lnSpc>
                <a:spcPts val="16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1600" dirty="0" smtClean="0"/>
              <a:t>The </a:t>
            </a:r>
            <a:r>
              <a:rPr lang="en-US" sz="1600" dirty="0"/>
              <a:t>Driver Behind </a:t>
            </a:r>
            <a:r>
              <a:rPr lang="en-US" sz="1600" dirty="0" err="1" smtClean="0"/>
              <a:t>McCleary</a:t>
            </a:r>
            <a:endParaRPr lang="en-US" sz="16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57200" y="6400800"/>
            <a:ext cx="48526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Source:  Washington State Office of Financial Management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95166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4544042"/>
              </p:ext>
            </p:extLst>
          </p:nvPr>
        </p:nvGraphicFramePr>
        <p:xfrm>
          <a:off x="205273" y="1481138"/>
          <a:ext cx="8733454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pPr algn="ctr"/>
            <a:r>
              <a:rPr lang="en-US" sz="2400" b="0" u="sng" dirty="0" smtClean="0"/>
              <a:t> Tax </a:t>
            </a:r>
            <a:r>
              <a:rPr lang="en-US" sz="2400" b="0" u="sng" dirty="0" err="1" smtClean="0"/>
              <a:t>Regressivity</a:t>
            </a:r>
            <a:r>
              <a:rPr lang="en-US" sz="2400" b="0" u="sng" dirty="0" smtClean="0"/>
              <a:t> By State</a:t>
            </a:r>
            <a:br>
              <a:rPr lang="en-US" sz="2400" b="0" u="sng" dirty="0" smtClean="0"/>
            </a:br>
            <a:r>
              <a:rPr lang="en-US" sz="2400" b="0" dirty="0" smtClean="0"/>
              <a:t>(Washington, Oregon and California, 2015)</a:t>
            </a:r>
            <a:endParaRPr lang="en-US" sz="2400" b="0" dirty="0"/>
          </a:p>
        </p:txBody>
      </p:sp>
      <p:sp>
        <p:nvSpPr>
          <p:cNvPr id="12" name="TextBox 11"/>
          <p:cNvSpPr txBox="1"/>
          <p:nvPr/>
        </p:nvSpPr>
        <p:spPr>
          <a:xfrm>
            <a:off x="4876800" y="6400800"/>
            <a:ext cx="563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 Institute for Tax and Economic Policy (2015)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67267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2875523"/>
              </p:ext>
            </p:extLst>
          </p:nvPr>
        </p:nvGraphicFramePr>
        <p:xfrm>
          <a:off x="298580" y="167950"/>
          <a:ext cx="8658808" cy="6419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2378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914400"/>
            <a:ext cx="9296400" cy="56388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400" dirty="0" smtClean="0"/>
              <a:t>					    </a:t>
            </a:r>
            <a:r>
              <a:rPr lang="en-US" sz="2400" b="1" i="1" u="sng" dirty="0" smtClean="0"/>
              <a:t>Proposed</a:t>
            </a:r>
            <a:r>
              <a:rPr lang="en-US" sz="2400" b="1" i="1" dirty="0" smtClean="0"/>
              <a:t>  </a:t>
            </a:r>
            <a:r>
              <a:rPr lang="en-US" sz="2400" dirty="0" smtClean="0"/>
              <a:t> </a:t>
            </a:r>
            <a:r>
              <a:rPr lang="en-US" sz="2400" b="1" i="1" u="sng" dirty="0" smtClean="0"/>
              <a:t>Achieved</a:t>
            </a:r>
          </a:p>
          <a:p>
            <a:pPr marL="109728" indent="0">
              <a:buNone/>
            </a:pPr>
            <a:r>
              <a:rPr lang="en-US" sz="2400" b="1" i="1" u="sng" dirty="0" smtClean="0"/>
              <a:t>“Progressive”</a:t>
            </a:r>
          </a:p>
          <a:p>
            <a:r>
              <a:rPr lang="en-US" sz="2000" dirty="0" smtClean="0"/>
              <a:t>Income Tax (No One)			0		0</a:t>
            </a:r>
          </a:p>
          <a:p>
            <a:r>
              <a:rPr lang="en-US" sz="2000" dirty="0" smtClean="0"/>
              <a:t>Capital Gains Tax (Inslee/House):  		1.6 BB		0</a:t>
            </a:r>
          </a:p>
          <a:p>
            <a:r>
              <a:rPr lang="en-US" sz="2000" dirty="0" smtClean="0"/>
              <a:t>B&amp;O Tax Increase (Inslee/House):		2.3 BB		0</a:t>
            </a:r>
          </a:p>
          <a:p>
            <a:r>
              <a:rPr lang="en-US" sz="2000" dirty="0" smtClean="0"/>
              <a:t>Carbon Tax (Inslee):				1.9 BB		0</a:t>
            </a:r>
            <a:endParaRPr lang="en-US" sz="2000" dirty="0"/>
          </a:p>
          <a:p>
            <a:r>
              <a:rPr lang="en-US" sz="2000" dirty="0" smtClean="0"/>
              <a:t>Eliminate Tax Breaks (Inslee/House):	0.03 BB	0.02 BB</a:t>
            </a:r>
          </a:p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r>
              <a:rPr lang="en-US" sz="2400" b="1" i="1" u="sng" dirty="0" smtClean="0"/>
              <a:t>“Non-Progressive”</a:t>
            </a:r>
            <a:endParaRPr lang="en-US" sz="2400" b="1" i="1" u="sng" dirty="0"/>
          </a:p>
          <a:p>
            <a:r>
              <a:rPr lang="en-US" sz="2000" dirty="0" smtClean="0"/>
              <a:t>Property Tax Increase (Senate)		2.0 BB		1.6BB</a:t>
            </a:r>
          </a:p>
          <a:p>
            <a:r>
              <a:rPr lang="en-US" sz="2000" dirty="0" smtClean="0"/>
              <a:t>Internet Sales Tax (House)			0.4 BB		0.4BB</a:t>
            </a:r>
          </a:p>
          <a:p>
            <a:r>
              <a:rPr lang="en-US" sz="2000" dirty="0" smtClean="0"/>
              <a:t>Add Tax Exemptions (Senate)		(0.03 BB)	(0.02)BB</a:t>
            </a:r>
          </a:p>
          <a:p>
            <a:endParaRPr lang="en-US" sz="2000" dirty="0"/>
          </a:p>
          <a:p>
            <a:pPr marL="109728" indent="0">
              <a:buNone/>
            </a:pPr>
            <a:endParaRPr lang="en-US" sz="2000" dirty="0"/>
          </a:p>
          <a:p>
            <a:pPr marL="109728" indent="0">
              <a:buNone/>
            </a:pPr>
            <a:r>
              <a:rPr lang="en-US" sz="1400" dirty="0" smtClean="0"/>
              <a:t>Note:  All figures are two-year (not 4 year) numbers.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ctr"/>
            <a:r>
              <a:rPr lang="en-US" sz="3200" u="sng" dirty="0" smtClean="0"/>
              <a:t>New Taxation in Washington State</a:t>
            </a:r>
            <a:endParaRPr lang="en-US" sz="3200" u="sng" dirty="0"/>
          </a:p>
        </p:txBody>
      </p:sp>
    </p:spTree>
    <p:extLst>
      <p:ext uri="{BB962C8B-B14F-4D97-AF65-F5344CB8AC3E}">
        <p14:creationId xmlns:p14="http://schemas.microsoft.com/office/powerpoint/2010/main" val="317202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26367"/>
            <a:ext cx="8229600" cy="5374433"/>
          </a:xfrm>
        </p:spPr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Increase Per Pupil Spending on K-12 Education:</a:t>
            </a:r>
          </a:p>
          <a:p>
            <a:pPr lvl="1"/>
            <a:r>
              <a:rPr lang="en-US" dirty="0" smtClean="0"/>
              <a:t>Some new Spending, but Insufficient.  </a:t>
            </a:r>
            <a:r>
              <a:rPr lang="en-US" b="1" dirty="0" smtClean="0"/>
              <a:t>Grade:  D+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Transfer Funding from Local School Districts to the State:</a:t>
            </a:r>
          </a:p>
          <a:p>
            <a:pPr lvl="1"/>
            <a:r>
              <a:rPr lang="en-US" dirty="0" smtClean="0"/>
              <a:t>Funding Moved </a:t>
            </a:r>
            <a:r>
              <a:rPr lang="en-US" dirty="0"/>
              <a:t>to State, </a:t>
            </a:r>
            <a:r>
              <a:rPr lang="en-US" dirty="0" smtClean="0"/>
              <a:t>but Regressive and King </a:t>
            </a:r>
            <a:r>
              <a:rPr lang="en-US" dirty="0"/>
              <a:t>County </a:t>
            </a:r>
            <a:r>
              <a:rPr lang="en-US" dirty="0" smtClean="0"/>
              <a:t>Focused.  </a:t>
            </a:r>
            <a:r>
              <a:rPr lang="en-US" b="1" dirty="0" smtClean="0"/>
              <a:t>Grade:  C-</a:t>
            </a:r>
            <a:endParaRPr lang="en-US" b="1" dirty="0"/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Increase Spending Equity Between School Districts:</a:t>
            </a:r>
          </a:p>
          <a:p>
            <a:pPr lvl="1"/>
            <a:r>
              <a:rPr lang="en-US" dirty="0" smtClean="0"/>
              <a:t>Some, but </a:t>
            </a:r>
            <a:r>
              <a:rPr lang="en-US" dirty="0"/>
              <a:t>U</a:t>
            </a:r>
            <a:r>
              <a:rPr lang="en-US" dirty="0" smtClean="0"/>
              <a:t>nclear how Much.  </a:t>
            </a:r>
            <a:r>
              <a:rPr lang="en-US" b="1" dirty="0" smtClean="0"/>
              <a:t>Grade:  C</a:t>
            </a:r>
          </a:p>
          <a:p>
            <a:pPr lvl="1"/>
            <a:r>
              <a:rPr lang="en-US" i="1" dirty="0" smtClean="0"/>
              <a:t>“The </a:t>
            </a:r>
            <a:r>
              <a:rPr lang="en-US" i="1" dirty="0"/>
              <a:t>new formula, for example, results in no additional money for any district with a student poverty </a:t>
            </a:r>
            <a:r>
              <a:rPr lang="en-US" i="1" dirty="0" smtClean="0"/>
              <a:t>rate of </a:t>
            </a:r>
            <a:r>
              <a:rPr lang="en-US" i="1" dirty="0"/>
              <a:t>30 percent or </a:t>
            </a:r>
            <a:r>
              <a:rPr lang="en-US" i="1" dirty="0" smtClean="0"/>
              <a:t>above.” -- </a:t>
            </a:r>
            <a:r>
              <a:rPr lang="en-US" i="1" dirty="0" err="1" smtClean="0"/>
              <a:t>EdBuild</a:t>
            </a:r>
            <a:endParaRPr lang="en-US" i="1" dirty="0"/>
          </a:p>
          <a:p>
            <a:pPr marL="109728" indent="0">
              <a:buNone/>
            </a:pPr>
            <a:endParaRPr lang="en-US" dirty="0"/>
          </a:p>
          <a:p>
            <a:r>
              <a:rPr lang="en-US" dirty="0" smtClean="0"/>
              <a:t>How Will the New Spending be Financed?</a:t>
            </a:r>
          </a:p>
          <a:p>
            <a:pPr lvl="1"/>
            <a:r>
              <a:rPr lang="en-US" dirty="0" smtClean="0"/>
              <a:t>Non-Progressive Financing.  </a:t>
            </a:r>
            <a:r>
              <a:rPr lang="en-US" b="1" dirty="0" smtClean="0"/>
              <a:t>Grade:  F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b="1" dirty="0" smtClean="0"/>
              <a:t>Overall Grade:  D</a:t>
            </a:r>
          </a:p>
          <a:p>
            <a:pPr lvl="1"/>
            <a:r>
              <a:rPr lang="en-US" i="1" dirty="0"/>
              <a:t>“</a:t>
            </a:r>
            <a:r>
              <a:rPr lang="en-US" i="1" dirty="0" smtClean="0"/>
              <a:t>They [state legislators] </a:t>
            </a:r>
            <a:r>
              <a:rPr lang="en-US" i="1" dirty="0"/>
              <a:t>think they did this really hard, really wonderful thing.  I’m not saying it wasn’t hard.  I’m just not convinced that it was that wonderful.” </a:t>
            </a:r>
            <a:r>
              <a:rPr lang="en-US" i="1" dirty="0" err="1"/>
              <a:t>JoLynn</a:t>
            </a:r>
            <a:r>
              <a:rPr lang="en-US" i="1" dirty="0"/>
              <a:t> Berge, assistant superintendent for business and finance with Seattle Public Schools (Seattle Times, 8/7/17).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7566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u="sng" dirty="0" err="1" smtClean="0"/>
              <a:t>McCLEARY</a:t>
            </a:r>
            <a:r>
              <a:rPr lang="en-US" sz="4000" u="sng" dirty="0" smtClean="0"/>
              <a:t>:  EVALUATION OF</a:t>
            </a:r>
            <a:r>
              <a:rPr lang="en-US" sz="4000" dirty="0" smtClean="0"/>
              <a:t> </a:t>
            </a:r>
            <a:r>
              <a:rPr lang="en-US" sz="4000" u="sng" dirty="0" smtClean="0"/>
              <a:t>THE FOUR ISSUES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9999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47800" y="1524000"/>
            <a:ext cx="6629400" cy="4525963"/>
          </a:xfrm>
        </p:spPr>
        <p:txBody>
          <a:bodyPr>
            <a:normAutofit fontScale="70000" lnSpcReduction="20000"/>
          </a:bodyPr>
          <a:lstStyle/>
          <a:p>
            <a:pPr marL="109728" lvl="0" indent="0">
              <a:buSzPct val="100000"/>
              <a:buNone/>
            </a:pPr>
            <a:endParaRPr lang="en-US" sz="3900" dirty="0"/>
          </a:p>
          <a:p>
            <a:pPr>
              <a:buSzPct val="100000"/>
            </a:pPr>
            <a:r>
              <a:rPr lang="en-US" sz="3900" dirty="0" err="1" smtClean="0"/>
              <a:t>McCLEARY</a:t>
            </a:r>
            <a:r>
              <a:rPr lang="en-US" sz="3900" dirty="0" smtClean="0"/>
              <a:t> AND TAXATION</a:t>
            </a:r>
            <a:endParaRPr lang="en-US" sz="3900" dirty="0"/>
          </a:p>
          <a:p>
            <a:pPr>
              <a:buSzPct val="100000"/>
            </a:pPr>
            <a:endParaRPr lang="en-US" sz="3900" dirty="0"/>
          </a:p>
          <a:p>
            <a:pPr>
              <a:buSzPct val="100000"/>
            </a:pPr>
            <a:r>
              <a:rPr lang="en-US" sz="3900" dirty="0" smtClean="0"/>
              <a:t>OPERATING BUDGET AND</a:t>
            </a:r>
          </a:p>
          <a:p>
            <a:pPr marL="109728" indent="0">
              <a:buSzPct val="100000"/>
              <a:buNone/>
            </a:pPr>
            <a:r>
              <a:rPr lang="en-US" sz="3900" dirty="0" smtClean="0"/>
              <a:t>OTHER LEGISLATION</a:t>
            </a:r>
          </a:p>
          <a:p>
            <a:pPr>
              <a:buSzPct val="100000"/>
            </a:pPr>
            <a:endParaRPr lang="en-US" sz="3900" dirty="0"/>
          </a:p>
          <a:p>
            <a:pPr>
              <a:buSzPct val="100000"/>
            </a:pPr>
            <a:r>
              <a:rPr lang="en-US" sz="3900" dirty="0" smtClean="0"/>
              <a:t>CLOSING COMMENTS</a:t>
            </a:r>
          </a:p>
          <a:p>
            <a:pPr marL="109728" lvl="0" indent="0">
              <a:buSzPct val="100000"/>
              <a:buNone/>
            </a:pPr>
            <a:endParaRPr lang="en-US" sz="3900" dirty="0" smtClean="0"/>
          </a:p>
          <a:p>
            <a:pPr marL="109728" indent="0">
              <a:buSzPct val="100000"/>
              <a:buNone/>
            </a:pPr>
            <a:endParaRPr lang="en-US" sz="3900" dirty="0" smtClean="0"/>
          </a:p>
          <a:p>
            <a:pPr marL="109728" lvl="0" indent="0">
              <a:buSzPct val="100000"/>
              <a:buNone/>
            </a:pPr>
            <a:endParaRPr lang="en-US" sz="3900" dirty="0"/>
          </a:p>
          <a:p>
            <a:pPr marL="109728" lvl="0" indent="0">
              <a:buSzPct val="100000"/>
              <a:buNone/>
            </a:pPr>
            <a:endParaRPr lang="en-US" sz="3900" dirty="0"/>
          </a:p>
          <a:p>
            <a:pPr marL="109728" indent="0">
              <a:buNone/>
            </a:pPr>
            <a:r>
              <a:rPr lang="en-US" sz="2800" dirty="0"/>
              <a:t> </a:t>
            </a:r>
            <a:endParaRPr lang="en-US" sz="20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u="sng" dirty="0" smtClean="0"/>
              <a:t/>
            </a:r>
            <a:br>
              <a:rPr lang="en-US" sz="4400" u="sng" dirty="0" smtClean="0"/>
            </a:br>
            <a:r>
              <a:rPr lang="en-US" sz="4000" u="sng" dirty="0" smtClean="0"/>
              <a:t>AGENDA</a:t>
            </a:r>
            <a:r>
              <a:rPr lang="en-US" sz="3200" dirty="0"/>
              <a:t/>
            </a:r>
            <a:br>
              <a:rPr lang="en-US" sz="3200" dirty="0"/>
            </a:b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457200" y="2612572"/>
            <a:ext cx="1094792" cy="4292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069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369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u="sng" dirty="0" smtClean="0"/>
              <a:t>State Operating Budget Over Time</a:t>
            </a:r>
            <a:br>
              <a:rPr lang="en-US" sz="3600" u="sng" dirty="0" smtClean="0"/>
            </a:br>
            <a:r>
              <a:rPr lang="en-US" sz="2000" u="sng" dirty="0" smtClean="0"/>
              <a:t>(All figures expressed in real 2017 dollars)</a:t>
            </a:r>
            <a:endParaRPr lang="en-US" sz="2000" u="sn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8529181"/>
              </p:ext>
            </p:extLst>
          </p:nvPr>
        </p:nvGraphicFramePr>
        <p:xfrm>
          <a:off x="457200" y="1138335"/>
          <a:ext cx="8229600" cy="54426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05274" y="6581001"/>
            <a:ext cx="69365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 Julie Denton, OFM; Figures are for Near General Fund and Opportunity Pathways Account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6285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6450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Increase in State Operating Budget is Misleading – Local Levy Funding Has Been Transferred to State</a:t>
            </a:r>
          </a:p>
          <a:p>
            <a:r>
              <a:rPr lang="en-US" dirty="0" smtClean="0"/>
              <a:t>Mental Health:  $102 Million (Far from what’s needed)</a:t>
            </a:r>
          </a:p>
          <a:p>
            <a:r>
              <a:rPr lang="en-US" dirty="0" smtClean="0"/>
              <a:t>TANF:  $15/Month Increase for Family of 4</a:t>
            </a:r>
          </a:p>
          <a:p>
            <a:r>
              <a:rPr lang="en-US" dirty="0" smtClean="0"/>
              <a:t>HEN (Housing and Essential Needs) and Aged, Blind and Disabled (ABD):  No Cuts</a:t>
            </a:r>
          </a:p>
          <a:p>
            <a:r>
              <a:rPr lang="en-US" dirty="0" smtClean="0"/>
              <a:t>Early Learning Funding</a:t>
            </a:r>
          </a:p>
          <a:p>
            <a:r>
              <a:rPr lang="en-US" dirty="0" smtClean="0"/>
              <a:t>Department of Ecology Clean Air Rule:  Funded</a:t>
            </a:r>
          </a:p>
          <a:p>
            <a:r>
              <a:rPr lang="en-US" dirty="0" smtClean="0"/>
              <a:t>College Tuition Increases:  2%</a:t>
            </a:r>
          </a:p>
          <a:p>
            <a:r>
              <a:rPr lang="en-US" dirty="0" smtClean="0"/>
              <a:t>Increase in State Need Grant Scholarships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u="sng" dirty="0" smtClean="0"/>
              <a:t>Operating Budget Highlights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51113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58416"/>
            <a:ext cx="8229600" cy="5523723"/>
          </a:xfrm>
        </p:spPr>
        <p:txBody>
          <a:bodyPr>
            <a:normAutofit fontScale="92500" lnSpcReduction="20000"/>
          </a:bodyPr>
          <a:lstStyle/>
          <a:p>
            <a:r>
              <a:rPr lang="en-US" sz="1900" b="1" u="sng" dirty="0" smtClean="0"/>
              <a:t>EDUCATION</a:t>
            </a:r>
          </a:p>
          <a:p>
            <a:pPr lvl="1"/>
            <a:r>
              <a:rPr lang="en-US" sz="1900" dirty="0" smtClean="0"/>
              <a:t>Levy Cliff Extensions (SB 5023)</a:t>
            </a:r>
          </a:p>
          <a:p>
            <a:pPr lvl="1"/>
            <a:r>
              <a:rPr lang="en-US" sz="1900" dirty="0" smtClean="0"/>
              <a:t>Young </a:t>
            </a:r>
            <a:r>
              <a:rPr lang="en-US" sz="1900" dirty="0"/>
              <a:t>Students Cannot Be Removed From Class for More than </a:t>
            </a:r>
            <a:r>
              <a:rPr lang="en-US" sz="1900" dirty="0" smtClean="0"/>
              <a:t>1 1/2 </a:t>
            </a:r>
            <a:r>
              <a:rPr lang="en-US" sz="1900" dirty="0"/>
              <a:t>Days (SB 5155</a:t>
            </a:r>
            <a:r>
              <a:rPr lang="en-US" sz="1900" dirty="0" smtClean="0"/>
              <a:t>)</a:t>
            </a:r>
          </a:p>
          <a:p>
            <a:pPr lvl="1"/>
            <a:r>
              <a:rPr lang="en-US" sz="1900" dirty="0" smtClean="0"/>
              <a:t>Standardized </a:t>
            </a:r>
            <a:r>
              <a:rPr lang="en-US" sz="1900" dirty="0"/>
              <a:t>Test Requirement for Biology Delayed Until 2021 (HB 2224</a:t>
            </a:r>
            <a:r>
              <a:rPr lang="en-US" sz="1900" dirty="0" smtClean="0"/>
              <a:t>)</a:t>
            </a:r>
          </a:p>
          <a:p>
            <a:pPr lvl="1"/>
            <a:endParaRPr lang="en-US" sz="1900" dirty="0"/>
          </a:p>
          <a:p>
            <a:r>
              <a:rPr lang="en-US" sz="1900" b="1" u="sng" dirty="0" smtClean="0"/>
              <a:t>TAXATION</a:t>
            </a:r>
          </a:p>
          <a:p>
            <a:pPr lvl="1"/>
            <a:r>
              <a:rPr lang="en-US" sz="1900" dirty="0" smtClean="0"/>
              <a:t>Sound Transit III Car Tab Depreciation Schedules (SB 5893)</a:t>
            </a:r>
            <a:endParaRPr lang="en-US" sz="1900" dirty="0"/>
          </a:p>
          <a:p>
            <a:pPr lvl="2"/>
            <a:r>
              <a:rPr lang="en-US" sz="1900" dirty="0" smtClean="0"/>
              <a:t>Now:  </a:t>
            </a:r>
            <a:r>
              <a:rPr lang="en-US" sz="1900" dirty="0" err="1" smtClean="0"/>
              <a:t>Eyeman</a:t>
            </a:r>
            <a:r>
              <a:rPr lang="en-US" sz="1900" dirty="0" smtClean="0"/>
              <a:t> Initiative 947 for Flat $30 Car Tab Fees</a:t>
            </a:r>
            <a:endParaRPr lang="en-US" sz="1900" dirty="0"/>
          </a:p>
          <a:p>
            <a:pPr marL="630936" lvl="2" indent="0">
              <a:buNone/>
            </a:pPr>
            <a:endParaRPr lang="en-US" sz="1900" dirty="0"/>
          </a:p>
          <a:p>
            <a:r>
              <a:rPr lang="en-US" sz="1900" b="1" u="sng" dirty="0" smtClean="0"/>
              <a:t>ENVIRONMENT</a:t>
            </a:r>
          </a:p>
          <a:p>
            <a:pPr lvl="1"/>
            <a:r>
              <a:rPr lang="en-US" sz="1900" dirty="0" smtClean="0"/>
              <a:t>Extension of Solar Tax Credits (SB 5939)</a:t>
            </a:r>
          </a:p>
          <a:p>
            <a:pPr marL="393192" lvl="1" indent="0">
              <a:buNone/>
            </a:pPr>
            <a:endParaRPr lang="en-US" sz="1900" b="1" u="sng" dirty="0" smtClean="0"/>
          </a:p>
          <a:p>
            <a:r>
              <a:rPr lang="en-US" sz="1900" b="1" u="sng" dirty="0" smtClean="0"/>
              <a:t>SOCIAL SERICES</a:t>
            </a:r>
          </a:p>
          <a:p>
            <a:pPr lvl="1"/>
            <a:r>
              <a:rPr lang="en-US" sz="1900" dirty="0" smtClean="0"/>
              <a:t>Paid Family and Sick Leave – 12 Weeks Paid Time Off (SB 5975)</a:t>
            </a:r>
          </a:p>
          <a:p>
            <a:pPr lvl="2"/>
            <a:r>
              <a:rPr lang="en-US" sz="1900" dirty="0" smtClean="0"/>
              <a:t>Washington Fifth State in U.S. with Paid Family Leave</a:t>
            </a:r>
          </a:p>
          <a:p>
            <a:pPr lvl="1"/>
            <a:r>
              <a:rPr lang="en-US" sz="1900" dirty="0" smtClean="0"/>
              <a:t>New </a:t>
            </a:r>
            <a:r>
              <a:rPr lang="en-US" sz="1900" dirty="0"/>
              <a:t>Department of Children, Youth and Families (HB </a:t>
            </a:r>
            <a:r>
              <a:rPr lang="en-US" sz="1900" dirty="0" smtClean="0"/>
              <a:t>1661)</a:t>
            </a:r>
          </a:p>
          <a:p>
            <a:pPr lvl="1"/>
            <a:r>
              <a:rPr lang="en-US" sz="1900" dirty="0" smtClean="0"/>
              <a:t>Multiple Foster Care Improvements (E.G., HB 1867, SB 5241, etc.)</a:t>
            </a:r>
          </a:p>
          <a:p>
            <a:pPr lvl="2"/>
            <a:r>
              <a:rPr lang="en-US" sz="1900" dirty="0" smtClean="0"/>
              <a:t>Including 3700 Childcare </a:t>
            </a:r>
            <a:r>
              <a:rPr lang="en-US" sz="1900" dirty="0"/>
              <a:t>V</a:t>
            </a:r>
            <a:r>
              <a:rPr lang="en-US" sz="1900" dirty="0" smtClean="0"/>
              <a:t>ouchers for Families in the 37</a:t>
            </a:r>
            <a:r>
              <a:rPr lang="en-US" sz="1900" baseline="30000" dirty="0" smtClean="0"/>
              <a:t>th</a:t>
            </a:r>
            <a:r>
              <a:rPr lang="en-US" sz="1900" dirty="0" smtClean="0"/>
              <a:t> LD</a:t>
            </a:r>
          </a:p>
          <a:p>
            <a:pPr lvl="1"/>
            <a:endParaRPr lang="en-US" sz="14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endParaRPr lang="en-US" sz="16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3778"/>
          </a:xfrm>
        </p:spPr>
        <p:txBody>
          <a:bodyPr>
            <a:normAutofit fontScale="90000"/>
          </a:bodyPr>
          <a:lstStyle/>
          <a:p>
            <a:pPr algn="ctr"/>
            <a:r>
              <a:rPr lang="en-US" u="sng" dirty="0" smtClean="0"/>
              <a:t>KEY BILLS (1 of 2)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487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77079"/>
            <a:ext cx="8229600" cy="5747656"/>
          </a:xfrm>
        </p:spPr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endParaRPr lang="en-US" sz="23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600" b="1" dirty="0" smtClean="0"/>
              <a:t>Full Session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To Create Three Budgets:  Operating, Transportation, Capital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600" b="1" dirty="0" smtClean="0"/>
              <a:t>One Budget Not Yet Passed ($4.2 BB Capital Budget)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Schools, Housing Trust Fund, Infrastructure, Puget Sound, Burke Museum (etc.)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Issue = </a:t>
            </a:r>
            <a:r>
              <a:rPr lang="en-US" dirty="0" err="1" smtClean="0"/>
              <a:t>Hirst</a:t>
            </a:r>
            <a:r>
              <a:rPr lang="en-US" dirty="0" smtClean="0"/>
              <a:t> Decision (SB 5239)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sz="2300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600" b="1" dirty="0" smtClean="0"/>
              <a:t>Longest Session in State History (195 Days)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3 Special </a:t>
            </a:r>
            <a:r>
              <a:rPr lang="en-US" dirty="0" smtClean="0"/>
              <a:t>Sessions</a:t>
            </a:r>
            <a:endParaRPr lang="en-US" dirty="0" smtClean="0"/>
          </a:p>
          <a:p>
            <a:pPr marL="393192" lvl="1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600" b="1" dirty="0" smtClean="0"/>
              <a:t>Least Productive Session in State History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1.9 Bills Passed Per Legislative Day versus 4.0 Average Since 1991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600" b="1" dirty="0" smtClean="0"/>
              <a:t>Least Transparent Session in State History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1000+ Page Operating Budget Document Released on Final Days with no Public </a:t>
            </a:r>
            <a:r>
              <a:rPr lang="en-US" dirty="0"/>
              <a:t>R</a:t>
            </a:r>
            <a:r>
              <a:rPr lang="en-US" dirty="0" smtClean="0"/>
              <a:t>eview or Comment Period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“This is outside the bounds of acceptability, and I think we owe the people of this state an apology</a:t>
            </a:r>
            <a:r>
              <a:rPr lang="en-US" dirty="0" smtClean="0"/>
              <a:t>.”  Reuven Carlyle, D-36 </a:t>
            </a:r>
            <a:r>
              <a:rPr lang="en-US" i="1" dirty="0" smtClean="0"/>
              <a:t>(Seattle Times 6/30/17)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</a:t>
            </a: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30630"/>
            <a:ext cx="8229600" cy="951722"/>
          </a:xfrm>
        </p:spPr>
        <p:txBody>
          <a:bodyPr>
            <a:normAutofit/>
          </a:bodyPr>
          <a:lstStyle/>
          <a:p>
            <a:pPr algn="ctr"/>
            <a:r>
              <a:rPr lang="en-US" sz="4000" u="sng" dirty="0" smtClean="0"/>
              <a:t>SESSION OVERVIEW</a:t>
            </a:r>
            <a:endParaRPr lang="en-US" sz="4000" u="sng" dirty="0"/>
          </a:p>
        </p:txBody>
      </p:sp>
    </p:spTree>
    <p:extLst>
      <p:ext uri="{BB962C8B-B14F-4D97-AF65-F5344CB8AC3E}">
        <p14:creationId xmlns:p14="http://schemas.microsoft.com/office/powerpoint/2010/main" val="80704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8376"/>
            <a:ext cx="8229600" cy="5859624"/>
          </a:xfrm>
        </p:spPr>
        <p:txBody>
          <a:bodyPr>
            <a:normAutofit fontScale="92500" lnSpcReduction="20000"/>
          </a:bodyPr>
          <a:lstStyle/>
          <a:p>
            <a:r>
              <a:rPr lang="en-US" sz="1900" b="1" u="sng" dirty="0" smtClean="0"/>
              <a:t>DRIVING LAWS</a:t>
            </a:r>
          </a:p>
          <a:p>
            <a:pPr lvl="1"/>
            <a:r>
              <a:rPr lang="en-US" sz="1900" dirty="0" smtClean="0"/>
              <a:t>Distracted Driving Illegal (HB 1371 AND SB 5289)</a:t>
            </a:r>
          </a:p>
          <a:p>
            <a:pPr lvl="1"/>
            <a:r>
              <a:rPr lang="en-US" sz="1900" dirty="0" smtClean="0"/>
              <a:t>Fourth DUI is Felony Conviction (SB 5037)</a:t>
            </a:r>
          </a:p>
          <a:p>
            <a:pPr lvl="1"/>
            <a:endParaRPr lang="en-US" sz="1900" dirty="0"/>
          </a:p>
          <a:p>
            <a:r>
              <a:rPr lang="en-US" sz="1900" b="1" u="sng" dirty="0" smtClean="0"/>
              <a:t>GUN CONTROL</a:t>
            </a:r>
          </a:p>
          <a:p>
            <a:pPr lvl="1"/>
            <a:r>
              <a:rPr lang="en-US" sz="1900" dirty="0" smtClean="0"/>
              <a:t>Gun Control – Mandatory Reporting When Someone Attempts to Purchase a Firearm and is Denied Due to Ineligibility (HB 1501) </a:t>
            </a:r>
          </a:p>
          <a:p>
            <a:pPr lvl="1"/>
            <a:endParaRPr lang="en-US" sz="1900" dirty="0"/>
          </a:p>
          <a:p>
            <a:r>
              <a:rPr lang="en-US" sz="1900" b="1" u="sng" dirty="0" smtClean="0"/>
              <a:t>CRIMINAL JUSTICE</a:t>
            </a:r>
          </a:p>
          <a:p>
            <a:pPr lvl="1"/>
            <a:r>
              <a:rPr lang="en-US" sz="1900" dirty="0" smtClean="0"/>
              <a:t>Lift </a:t>
            </a:r>
            <a:r>
              <a:rPr lang="en-US" sz="1900" dirty="0"/>
              <a:t>Ban on College Courses Offered in Prison -- Although Still Limited to 2 Year Courses (SB 5069</a:t>
            </a:r>
            <a:r>
              <a:rPr lang="en-US" sz="1900" dirty="0" smtClean="0"/>
              <a:t>)</a:t>
            </a:r>
          </a:p>
          <a:p>
            <a:pPr lvl="1"/>
            <a:r>
              <a:rPr lang="en-US" sz="1900" dirty="0" smtClean="0"/>
              <a:t>Allow </a:t>
            </a:r>
            <a:r>
              <a:rPr lang="en-US" sz="1900" dirty="0"/>
              <a:t>Sexual Assault </a:t>
            </a:r>
            <a:r>
              <a:rPr lang="en-US" sz="1900" dirty="0" smtClean="0"/>
              <a:t>Victims </a:t>
            </a:r>
            <a:r>
              <a:rPr lang="en-US" sz="1900" dirty="0"/>
              <a:t>to get Permanent Protection Orders from their Abusers </a:t>
            </a:r>
            <a:r>
              <a:rPr lang="en-US" sz="1900" dirty="0" smtClean="0"/>
              <a:t>(SB 5256)</a:t>
            </a:r>
          </a:p>
          <a:p>
            <a:pPr lvl="1"/>
            <a:r>
              <a:rPr lang="en-US" sz="1900" dirty="0" smtClean="0"/>
              <a:t>Prostitution/Trafficking </a:t>
            </a:r>
            <a:r>
              <a:rPr lang="en-US" sz="1900" dirty="0"/>
              <a:t>Charges </a:t>
            </a:r>
            <a:r>
              <a:rPr lang="en-US" sz="1900" dirty="0" smtClean="0"/>
              <a:t>can be Vacated </a:t>
            </a:r>
            <a:r>
              <a:rPr lang="en-US" sz="1900" dirty="0"/>
              <a:t>(SB 5272</a:t>
            </a:r>
            <a:r>
              <a:rPr lang="en-US" sz="1900" dirty="0" smtClean="0"/>
              <a:t>)</a:t>
            </a:r>
          </a:p>
          <a:p>
            <a:pPr lvl="1"/>
            <a:endParaRPr lang="en-US" sz="1900" dirty="0"/>
          </a:p>
          <a:p>
            <a:r>
              <a:rPr lang="en-US" sz="1900" b="1" u="sng" dirty="0" smtClean="0"/>
              <a:t>OTHER</a:t>
            </a:r>
          </a:p>
          <a:p>
            <a:pPr lvl="1"/>
            <a:r>
              <a:rPr lang="en-US" sz="1900" dirty="0" smtClean="0"/>
              <a:t>Real ID </a:t>
            </a:r>
            <a:r>
              <a:rPr lang="en-US" sz="1900" dirty="0"/>
              <a:t>(SB 5008):  </a:t>
            </a:r>
            <a:r>
              <a:rPr lang="en-US" sz="1900" dirty="0" smtClean="0"/>
              <a:t>Two Tier State Licenses</a:t>
            </a:r>
            <a:endParaRPr lang="en-US" sz="19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900" dirty="0" smtClean="0"/>
              <a:t>State Level – Not Valid For Federal Purposes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900" dirty="0" smtClean="0"/>
              <a:t>Enhanced Driver’s License – Valid for Federal Purposes</a:t>
            </a:r>
          </a:p>
          <a:p>
            <a:pPr marL="779526" lvl="2" indent="-285750">
              <a:buFont typeface="Arial" panose="020B0604020202020204" pitchFamily="34" charset="0"/>
              <a:buChar char="•"/>
            </a:pPr>
            <a:r>
              <a:rPr lang="en-US" sz="1900" dirty="0" smtClean="0"/>
              <a:t>Ballot Boxes in All Communities (SB </a:t>
            </a:r>
            <a:r>
              <a:rPr lang="en-US" sz="1900" dirty="0"/>
              <a:t>5472)</a:t>
            </a:r>
          </a:p>
          <a:p>
            <a:pPr marL="779526" lvl="2" indent="-285750">
              <a:buFont typeface="Arial" panose="020B0604020202020204" pitchFamily="34" charset="0"/>
              <a:buChar char="•"/>
            </a:pPr>
            <a:r>
              <a:rPr lang="en-US" sz="1900" dirty="0" smtClean="0"/>
              <a:t>Agencies can Deny Some Public Records Requests and Charge for Others</a:t>
            </a:r>
            <a:endParaRPr lang="en-US" sz="19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endParaRPr lang="en-US" sz="2000" dirty="0" smtClean="0"/>
          </a:p>
          <a:p>
            <a:pPr marL="109728" indent="0"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109728" indent="0">
              <a:buNone/>
            </a:pPr>
            <a:endParaRPr lang="en-US" sz="1600" dirty="0" smtClean="0"/>
          </a:p>
          <a:p>
            <a:pPr marL="109728" indent="0">
              <a:buNone/>
            </a:pPr>
            <a:endParaRPr lang="en-US" sz="1600" dirty="0" smtClean="0"/>
          </a:p>
          <a:p>
            <a:endParaRPr lang="en-US" sz="1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1811"/>
          </a:xfrm>
        </p:spPr>
        <p:txBody>
          <a:bodyPr>
            <a:normAutofit fontScale="90000"/>
          </a:bodyPr>
          <a:lstStyle/>
          <a:p>
            <a:pPr algn="ctr"/>
            <a:r>
              <a:rPr lang="en-US" u="sng" dirty="0" smtClean="0"/>
              <a:t>KEY BILLS (2 of 2)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58018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58416"/>
            <a:ext cx="8229600" cy="5747657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Carbon Tax (4 Bills:  HB 1555; HB 1646; SB 5385; SB 5930)</a:t>
            </a:r>
          </a:p>
          <a:p>
            <a:r>
              <a:rPr lang="en-US" sz="2000" dirty="0" smtClean="0"/>
              <a:t>Voting Rights Act (for 5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Session -- HB 1800/SB 5067)</a:t>
            </a:r>
          </a:p>
          <a:p>
            <a:r>
              <a:rPr lang="en-US" sz="2000" dirty="0"/>
              <a:t>Educator Workforce Supply (HB 1828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Link Boeing </a:t>
            </a:r>
            <a:r>
              <a:rPr lang="en-US" sz="2000" dirty="0"/>
              <a:t>Tax </a:t>
            </a:r>
            <a:r>
              <a:rPr lang="en-US" sz="2000" dirty="0" smtClean="0"/>
              <a:t>Incentives to Employment </a:t>
            </a:r>
            <a:r>
              <a:rPr lang="en-US" sz="2000" dirty="0"/>
              <a:t>(HB 2145/HB 2146</a:t>
            </a:r>
            <a:r>
              <a:rPr lang="en-US" sz="2000" dirty="0" smtClean="0"/>
              <a:t>)</a:t>
            </a:r>
          </a:p>
          <a:p>
            <a:r>
              <a:rPr lang="en-US" sz="2000" dirty="0"/>
              <a:t>Change the Standard for Police Use of Deadly Force (SB 5073</a:t>
            </a:r>
            <a:r>
              <a:rPr lang="en-US" sz="2000" dirty="0" smtClean="0"/>
              <a:t>)</a:t>
            </a:r>
          </a:p>
          <a:p>
            <a:r>
              <a:rPr lang="en-US" sz="2000" dirty="0"/>
              <a:t>Gun Storage Requirements (HB 1122/SB 5468) and Assault Weapon Licensure (HB 1387/SB 5444</a:t>
            </a:r>
            <a:r>
              <a:rPr lang="en-US" sz="2000" dirty="0" smtClean="0"/>
              <a:t>)</a:t>
            </a:r>
            <a:endParaRPr lang="en-US" sz="2000" dirty="0"/>
          </a:p>
          <a:p>
            <a:r>
              <a:rPr lang="en-US" sz="2000" dirty="0"/>
              <a:t>Repeal the Death Penalty (HB 1935/SB 5354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Ban the Box (SB 5312)</a:t>
            </a:r>
          </a:p>
          <a:p>
            <a:r>
              <a:rPr lang="en-US" sz="2000" dirty="0" smtClean="0"/>
              <a:t>Restrict the Sale of Users’ Internet Data (HB 2200 AND SB 5919)</a:t>
            </a:r>
          </a:p>
          <a:p>
            <a:r>
              <a:rPr lang="en-US" sz="2000" dirty="0" smtClean="0"/>
              <a:t>Change Legal Age to Buy Tobacco from 18 to 21 (HB 1054/SB 5025)</a:t>
            </a:r>
          </a:p>
          <a:p>
            <a:r>
              <a:rPr lang="en-US" sz="2000" dirty="0" smtClean="0"/>
              <a:t>Relaxing </a:t>
            </a:r>
            <a:r>
              <a:rPr lang="en-US" sz="2000" dirty="0" err="1" smtClean="0"/>
              <a:t>Hirst</a:t>
            </a:r>
            <a:r>
              <a:rPr lang="en-US" sz="2000" dirty="0" smtClean="0"/>
              <a:t> Decision to Allow Increased Water Usage to Support Development (SB 5239)*</a:t>
            </a:r>
          </a:p>
          <a:p>
            <a:r>
              <a:rPr lang="en-US" sz="2000" dirty="0" smtClean="0"/>
              <a:t>Enshrine No Income Tax in Constitution (SJR 8204)*</a:t>
            </a:r>
          </a:p>
          <a:p>
            <a:r>
              <a:rPr lang="en-US" sz="2000" dirty="0" smtClean="0"/>
              <a:t>Bill to Ban Safe Injection Sites</a:t>
            </a:r>
            <a:r>
              <a:rPr lang="en-US" sz="2000" dirty="0"/>
              <a:t> </a:t>
            </a:r>
            <a:r>
              <a:rPr lang="en-US" sz="2000" dirty="0" smtClean="0"/>
              <a:t>(HB 1761/SB </a:t>
            </a:r>
            <a:r>
              <a:rPr lang="en-US" sz="2000" dirty="0"/>
              <a:t>5223</a:t>
            </a:r>
            <a:r>
              <a:rPr lang="en-US" sz="2000" dirty="0" smtClean="0"/>
              <a:t>)*</a:t>
            </a:r>
            <a:endParaRPr lang="en-US" sz="2000" dirty="0"/>
          </a:p>
          <a:p>
            <a:pPr marL="109728" indent="0">
              <a:buNone/>
            </a:pPr>
            <a:endParaRPr lang="en-US" sz="2000" dirty="0"/>
          </a:p>
          <a:p>
            <a:endParaRPr lang="en-US" sz="1900" dirty="0" smtClean="0"/>
          </a:p>
          <a:p>
            <a:endParaRPr lang="en-US" sz="19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9290"/>
            <a:ext cx="8229600" cy="671804"/>
          </a:xfrm>
        </p:spPr>
        <p:txBody>
          <a:bodyPr>
            <a:normAutofit fontScale="90000"/>
          </a:bodyPr>
          <a:lstStyle/>
          <a:p>
            <a:pPr algn="ctr"/>
            <a:r>
              <a:rPr lang="en-US" u="sng" dirty="0" smtClean="0"/>
              <a:t>Key Bills That Did Not Pass</a:t>
            </a:r>
            <a:endParaRPr lang="en-US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5589809" y="6199419"/>
            <a:ext cx="3554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= Good that Bill Didn’t Pass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18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47800" y="1524000"/>
            <a:ext cx="6629400" cy="4525963"/>
          </a:xfrm>
        </p:spPr>
        <p:txBody>
          <a:bodyPr>
            <a:normAutofit fontScale="70000" lnSpcReduction="20000"/>
          </a:bodyPr>
          <a:lstStyle/>
          <a:p>
            <a:pPr marL="109728" lvl="0" indent="0">
              <a:buSzPct val="100000"/>
              <a:buNone/>
            </a:pPr>
            <a:endParaRPr lang="en-US" sz="3900" dirty="0"/>
          </a:p>
          <a:p>
            <a:pPr>
              <a:buSzPct val="100000"/>
            </a:pPr>
            <a:r>
              <a:rPr lang="en-US" sz="3900" dirty="0" err="1" smtClean="0"/>
              <a:t>McCLEARY</a:t>
            </a:r>
            <a:r>
              <a:rPr lang="en-US" sz="3900" dirty="0" smtClean="0"/>
              <a:t> AND TAXATION</a:t>
            </a:r>
            <a:endParaRPr lang="en-US" sz="3900" dirty="0"/>
          </a:p>
          <a:p>
            <a:pPr>
              <a:buSzPct val="100000"/>
            </a:pPr>
            <a:endParaRPr lang="en-US" sz="3900" dirty="0"/>
          </a:p>
          <a:p>
            <a:pPr>
              <a:buSzPct val="100000"/>
            </a:pPr>
            <a:r>
              <a:rPr lang="en-US" sz="3900" dirty="0" smtClean="0"/>
              <a:t>OPERATING BUDGET AND</a:t>
            </a:r>
          </a:p>
          <a:p>
            <a:pPr marL="109728" indent="0">
              <a:buSzPct val="100000"/>
              <a:buNone/>
            </a:pPr>
            <a:r>
              <a:rPr lang="en-US" sz="3900" dirty="0" smtClean="0"/>
              <a:t>OTHER LEGISLATION</a:t>
            </a:r>
          </a:p>
          <a:p>
            <a:pPr>
              <a:buSzPct val="100000"/>
            </a:pPr>
            <a:endParaRPr lang="en-US" sz="3900" dirty="0"/>
          </a:p>
          <a:p>
            <a:pPr>
              <a:buSzPct val="100000"/>
            </a:pPr>
            <a:r>
              <a:rPr lang="en-US" sz="3900" dirty="0" smtClean="0"/>
              <a:t>CLOSING COMMENTS</a:t>
            </a:r>
          </a:p>
          <a:p>
            <a:pPr marL="109728" lvl="0" indent="0">
              <a:buSzPct val="100000"/>
              <a:buNone/>
            </a:pPr>
            <a:endParaRPr lang="en-US" sz="3900" dirty="0" smtClean="0"/>
          </a:p>
          <a:p>
            <a:pPr marL="109728" indent="0">
              <a:buSzPct val="100000"/>
              <a:buNone/>
            </a:pPr>
            <a:endParaRPr lang="en-US" sz="3900" dirty="0" smtClean="0"/>
          </a:p>
          <a:p>
            <a:pPr marL="109728" lvl="0" indent="0">
              <a:buSzPct val="100000"/>
              <a:buNone/>
            </a:pPr>
            <a:endParaRPr lang="en-US" sz="3900" dirty="0"/>
          </a:p>
          <a:p>
            <a:pPr marL="109728" lvl="0" indent="0">
              <a:buSzPct val="100000"/>
              <a:buNone/>
            </a:pPr>
            <a:endParaRPr lang="en-US" sz="3900" dirty="0"/>
          </a:p>
          <a:p>
            <a:pPr marL="109728" indent="0">
              <a:buNone/>
            </a:pPr>
            <a:r>
              <a:rPr lang="en-US" sz="2800" dirty="0"/>
              <a:t> </a:t>
            </a:r>
            <a:endParaRPr lang="en-US" sz="20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u="sng" dirty="0" smtClean="0"/>
              <a:t/>
            </a:r>
            <a:br>
              <a:rPr lang="en-US" sz="4400" u="sng" dirty="0" smtClean="0"/>
            </a:br>
            <a:r>
              <a:rPr lang="en-US" sz="4000" u="sng" dirty="0" smtClean="0"/>
              <a:t>AGENDA</a:t>
            </a:r>
            <a:r>
              <a:rPr lang="en-US" sz="3200" dirty="0"/>
              <a:t/>
            </a:r>
            <a:br>
              <a:rPr lang="en-US" sz="3200" dirty="0"/>
            </a:b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457200" y="3786981"/>
            <a:ext cx="1174351" cy="4117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212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51722"/>
            <a:ext cx="8229600" cy="569167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Another Disappointing Session</a:t>
            </a:r>
          </a:p>
          <a:p>
            <a:pPr lvl="1"/>
            <a:r>
              <a:rPr lang="en-US" dirty="0" smtClean="0"/>
              <a:t>Substantively and Procedurally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Democrats Take </a:t>
            </a:r>
            <a:r>
              <a:rPr lang="en-US" dirty="0"/>
              <a:t>B</a:t>
            </a:r>
            <a:r>
              <a:rPr lang="en-US" dirty="0" smtClean="0"/>
              <a:t>ig Losses (As Usual) on Major </a:t>
            </a:r>
            <a:r>
              <a:rPr lang="en-US" dirty="0"/>
              <a:t>S</a:t>
            </a:r>
            <a:r>
              <a:rPr lang="en-US" dirty="0" smtClean="0"/>
              <a:t>tructural </a:t>
            </a:r>
            <a:r>
              <a:rPr lang="en-US" dirty="0"/>
              <a:t>I</a:t>
            </a:r>
            <a:r>
              <a:rPr lang="en-US" dirty="0" smtClean="0"/>
              <a:t>ssues</a:t>
            </a:r>
          </a:p>
          <a:p>
            <a:pPr lvl="1"/>
            <a:r>
              <a:rPr lang="en-US" dirty="0" smtClean="0"/>
              <a:t>Insufficient </a:t>
            </a:r>
            <a:r>
              <a:rPr lang="en-US" dirty="0" err="1" smtClean="0"/>
              <a:t>McCleary</a:t>
            </a:r>
            <a:r>
              <a:rPr lang="en-US" dirty="0" smtClean="0"/>
              <a:t> Funding</a:t>
            </a:r>
          </a:p>
          <a:p>
            <a:pPr lvl="1"/>
            <a:r>
              <a:rPr lang="en-US" dirty="0" smtClean="0"/>
              <a:t>No Progressive Tax Reform</a:t>
            </a:r>
          </a:p>
          <a:p>
            <a:pPr lvl="1"/>
            <a:r>
              <a:rPr lang="en-US" dirty="0" smtClean="0"/>
              <a:t>No Price on Carbon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Some legislative victories</a:t>
            </a:r>
          </a:p>
          <a:p>
            <a:pPr lvl="1"/>
            <a:r>
              <a:rPr lang="en-US" dirty="0" smtClean="0"/>
              <a:t>Paid Family Leave</a:t>
            </a:r>
          </a:p>
          <a:p>
            <a:pPr lvl="1"/>
            <a:r>
              <a:rPr lang="en-US" dirty="0" smtClean="0"/>
              <a:t>Department of Children, Youth and Families</a:t>
            </a:r>
          </a:p>
          <a:p>
            <a:pPr lvl="1"/>
            <a:endParaRPr lang="en-US" dirty="0"/>
          </a:p>
          <a:p>
            <a:r>
              <a:rPr lang="en-US" dirty="0" smtClean="0"/>
              <a:t>How Progressive Is Washington State?</a:t>
            </a:r>
          </a:p>
          <a:p>
            <a:endParaRPr lang="en-US" dirty="0"/>
          </a:p>
          <a:p>
            <a:r>
              <a:rPr lang="en-US" dirty="0" smtClean="0"/>
              <a:t>The Need for Bold Democratic Party Leadership</a:t>
            </a:r>
          </a:p>
          <a:p>
            <a:pPr lvl="1"/>
            <a:r>
              <a:rPr lang="en-US" dirty="0" smtClean="0"/>
              <a:t>All Too Easy to Blame Republicans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77084"/>
          </a:xfrm>
        </p:spPr>
        <p:txBody>
          <a:bodyPr>
            <a:normAutofit fontScale="90000"/>
          </a:bodyPr>
          <a:lstStyle/>
          <a:p>
            <a:pPr algn="ctr"/>
            <a:r>
              <a:rPr lang="en-US" u="sng" dirty="0" smtClean="0"/>
              <a:t>Observations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9545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47800" y="1524000"/>
            <a:ext cx="6629400" cy="4525963"/>
          </a:xfrm>
        </p:spPr>
        <p:txBody>
          <a:bodyPr>
            <a:normAutofit fontScale="70000" lnSpcReduction="20000"/>
          </a:bodyPr>
          <a:lstStyle/>
          <a:p>
            <a:pPr marL="109728" lvl="0" indent="0">
              <a:buSzPct val="100000"/>
              <a:buNone/>
            </a:pPr>
            <a:endParaRPr lang="en-US" sz="3900" dirty="0"/>
          </a:p>
          <a:p>
            <a:pPr>
              <a:buSzPct val="100000"/>
            </a:pPr>
            <a:r>
              <a:rPr lang="en-US" sz="3900" dirty="0" err="1" smtClean="0"/>
              <a:t>McCLEARY</a:t>
            </a:r>
            <a:r>
              <a:rPr lang="en-US" sz="3900" dirty="0" smtClean="0"/>
              <a:t> AND TAXATION</a:t>
            </a:r>
            <a:endParaRPr lang="en-US" sz="3900" dirty="0"/>
          </a:p>
          <a:p>
            <a:pPr>
              <a:buSzPct val="100000"/>
            </a:pPr>
            <a:endParaRPr lang="en-US" sz="3900" dirty="0"/>
          </a:p>
          <a:p>
            <a:pPr>
              <a:buSzPct val="100000"/>
            </a:pPr>
            <a:r>
              <a:rPr lang="en-US" sz="3900" dirty="0" smtClean="0"/>
              <a:t>OPERATING BUDGET AND</a:t>
            </a:r>
          </a:p>
          <a:p>
            <a:pPr marL="109728" indent="0">
              <a:buSzPct val="100000"/>
              <a:buNone/>
            </a:pPr>
            <a:r>
              <a:rPr lang="en-US" sz="3900" dirty="0" smtClean="0"/>
              <a:t>OTHER LEGISLATION</a:t>
            </a:r>
          </a:p>
          <a:p>
            <a:pPr>
              <a:buSzPct val="100000"/>
            </a:pPr>
            <a:endParaRPr lang="en-US" sz="3900" dirty="0"/>
          </a:p>
          <a:p>
            <a:pPr>
              <a:buSzPct val="100000"/>
            </a:pPr>
            <a:r>
              <a:rPr lang="en-US" sz="3900" dirty="0" smtClean="0"/>
              <a:t>CLOSING COMMENTS</a:t>
            </a:r>
          </a:p>
          <a:p>
            <a:pPr marL="109728" lvl="0" indent="0">
              <a:buSzPct val="100000"/>
              <a:buNone/>
            </a:pPr>
            <a:endParaRPr lang="en-US" sz="3900" dirty="0" smtClean="0"/>
          </a:p>
          <a:p>
            <a:pPr marL="109728" indent="0">
              <a:buSzPct val="100000"/>
              <a:buNone/>
            </a:pPr>
            <a:endParaRPr lang="en-US" sz="3900" dirty="0" smtClean="0"/>
          </a:p>
          <a:p>
            <a:pPr marL="109728" lvl="0" indent="0">
              <a:buSzPct val="100000"/>
              <a:buNone/>
            </a:pPr>
            <a:endParaRPr lang="en-US" sz="3900" dirty="0"/>
          </a:p>
          <a:p>
            <a:pPr marL="109728" lvl="0" indent="0">
              <a:buSzPct val="100000"/>
              <a:buNone/>
            </a:pPr>
            <a:endParaRPr lang="en-US" sz="3900" dirty="0"/>
          </a:p>
          <a:p>
            <a:pPr marL="109728" indent="0">
              <a:buNone/>
            </a:pPr>
            <a:r>
              <a:rPr lang="en-US" sz="2800" dirty="0"/>
              <a:t> </a:t>
            </a:r>
            <a:endParaRPr lang="en-US" sz="20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u="sng" dirty="0" smtClean="0"/>
              <a:t/>
            </a:r>
            <a:br>
              <a:rPr lang="en-US" sz="4400" u="sng" dirty="0" smtClean="0"/>
            </a:br>
            <a:r>
              <a:rPr lang="en-US" sz="4000" u="sng" dirty="0" smtClean="0"/>
              <a:t>AGENDA</a:t>
            </a:r>
            <a:r>
              <a:rPr lang="en-US" sz="3200" dirty="0"/>
              <a:t/>
            </a:r>
            <a:br>
              <a:rPr lang="en-US" sz="3200" dirty="0"/>
            </a:b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457200" y="1884784"/>
            <a:ext cx="1147665" cy="3918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253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100" u="sng" dirty="0">
                <a:effectLst/>
              </a:rPr>
              <a:t>K-12 </a:t>
            </a:r>
            <a:r>
              <a:rPr lang="en-US" sz="3100" u="sng" dirty="0" smtClean="0">
                <a:effectLst/>
              </a:rPr>
              <a:t>SPENDING IN </a:t>
            </a:r>
            <a:r>
              <a:rPr lang="en-US" sz="3100" u="sng" dirty="0">
                <a:effectLst/>
              </a:rPr>
              <a:t>WASHINGTON STATE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8158862"/>
              </p:ext>
            </p:extLst>
          </p:nvPr>
        </p:nvGraphicFramePr>
        <p:xfrm>
          <a:off x="381000" y="877078"/>
          <a:ext cx="8229600" cy="4348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85997" y="5225143"/>
            <a:ext cx="815800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u="sng" dirty="0" smtClean="0"/>
              <a:t>THEMES</a:t>
            </a:r>
          </a:p>
          <a:p>
            <a:pPr algn="ctr"/>
            <a:endParaRPr lang="en-US" sz="1200" dirty="0"/>
          </a:p>
          <a:p>
            <a:pPr marL="171450" lvl="0" indent="-171450" algn="ctr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/>
              <a:t>30% Drop </a:t>
            </a:r>
            <a:r>
              <a:rPr lang="en-US" dirty="0" smtClean="0"/>
              <a:t>in </a:t>
            </a:r>
            <a:r>
              <a:rPr lang="en-US" dirty="0"/>
              <a:t>Two </a:t>
            </a:r>
            <a:r>
              <a:rPr lang="en-US" dirty="0" smtClean="0"/>
              <a:t>Decades -- Startling</a:t>
            </a:r>
            <a:endParaRPr lang="en-US" dirty="0"/>
          </a:p>
          <a:p>
            <a:pPr marL="171450" lvl="0" indent="-171450" algn="ctr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/>
              <a:t>Washington Has Gone From A </a:t>
            </a:r>
            <a:r>
              <a:rPr lang="en-US" dirty="0" smtClean="0"/>
              <a:t>High </a:t>
            </a:r>
            <a:r>
              <a:rPr lang="en-US" dirty="0"/>
              <a:t>Spending State </a:t>
            </a:r>
            <a:r>
              <a:rPr lang="en-US" dirty="0" smtClean="0"/>
              <a:t>to </a:t>
            </a:r>
            <a:r>
              <a:rPr lang="en-US" dirty="0"/>
              <a:t>a Low Spending </a:t>
            </a:r>
            <a:r>
              <a:rPr lang="en-US" dirty="0" smtClean="0"/>
              <a:t>State</a:t>
            </a:r>
          </a:p>
          <a:p>
            <a:pPr marL="171450" lvl="0" indent="-171450" algn="ctr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In 2014, Washington Ranked 40</a:t>
            </a:r>
            <a:r>
              <a:rPr lang="en-US" baseline="30000" dirty="0" smtClean="0"/>
              <a:t>th</a:t>
            </a:r>
            <a:r>
              <a:rPr lang="en-US" dirty="0" smtClean="0"/>
              <a:t> In U.S.</a:t>
            </a:r>
            <a:endParaRPr lang="en-US" dirty="0"/>
          </a:p>
          <a:p>
            <a:pPr marL="171450" lvl="0" indent="-171450" algn="ctr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sz="1200" dirty="0"/>
          </a:p>
          <a:p>
            <a:pPr algn="ctr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4022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Increase Per Pupil Spending on K-12 Education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Transfer Funding from Local School Districts </a:t>
            </a:r>
            <a:r>
              <a:rPr lang="en-US" dirty="0"/>
              <a:t>to </a:t>
            </a:r>
            <a:r>
              <a:rPr lang="en-US" dirty="0" smtClean="0"/>
              <a:t>the State</a:t>
            </a: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Increase Spending Equity Between School Districts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 smtClean="0"/>
              <a:t>How Will the New Spending be Financed?</a:t>
            </a:r>
          </a:p>
          <a:p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err="1" smtClean="0"/>
              <a:t>McCleary</a:t>
            </a:r>
            <a:r>
              <a:rPr lang="en-US" u="sng" dirty="0" smtClean="0"/>
              <a:t>:  Four Issues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883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565150"/>
          </a:xfrm>
        </p:spPr>
        <p:txBody>
          <a:bodyPr>
            <a:normAutofit/>
          </a:bodyPr>
          <a:lstStyle/>
          <a:p>
            <a:pPr algn="ctr"/>
            <a:r>
              <a:rPr lang="en-US" sz="2400" u="sng" dirty="0" err="1" smtClean="0"/>
              <a:t>McCleary</a:t>
            </a:r>
            <a:r>
              <a:rPr lang="en-US" sz="2400" u="sng" dirty="0" smtClean="0"/>
              <a:t> Proposals (Overview)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4468" y="1600201"/>
            <a:ext cx="4040188" cy="2743198"/>
          </a:xfrm>
          <a:noFill/>
        </p:spPr>
        <p:txBody>
          <a:bodyPr anchor="t" anchorCtr="0">
            <a:normAutofit/>
          </a:bodyPr>
          <a:lstStyle/>
          <a:p>
            <a:endParaRPr lang="en-US" sz="18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$2.5 – 3.o Billion in New Revenue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Taxation</a:t>
            </a:r>
          </a:p>
          <a:p>
            <a:pPr marL="793242" lvl="1" indent="-171450">
              <a:buFont typeface="Arial" panose="020B0604020202020204" pitchFamily="34" charset="0"/>
              <a:buChar char="•"/>
            </a:pPr>
            <a:r>
              <a:rPr lang="en-US" sz="1800" b="0" dirty="0" smtClean="0">
                <a:ln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Capital Gains</a:t>
            </a:r>
          </a:p>
          <a:p>
            <a:pPr marL="793242" lvl="1" indent="-171450">
              <a:buFont typeface="Arial" panose="020B0604020202020204" pitchFamily="34" charset="0"/>
              <a:buChar char="•"/>
            </a:pPr>
            <a:r>
              <a:rPr lang="en-US" sz="1800" b="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B&amp;O</a:t>
            </a:r>
          </a:p>
          <a:p>
            <a:pPr marL="793242" lvl="1" indent="-171450">
              <a:buFont typeface="Arial" panose="020B0604020202020204" pitchFamily="34" charset="0"/>
              <a:buChar char="•"/>
            </a:pPr>
            <a:r>
              <a:rPr lang="en-US" sz="1800" b="0" dirty="0" smtClean="0">
                <a:ln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Real Estate Excise</a:t>
            </a:r>
            <a:endParaRPr lang="en-US" sz="1800" b="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Levy Swap</a:t>
            </a:r>
          </a:p>
          <a:p>
            <a:endParaRPr lang="en-US" sz="18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85394" y="1600201"/>
            <a:ext cx="4041775" cy="2743198"/>
          </a:xfrm>
          <a:noFill/>
        </p:spPr>
        <p:txBody>
          <a:bodyPr anchor="t" anchorCtr="0"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 smtClean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$800 Million in New Revenue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New Source of Taxation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Levy Swap</a:t>
            </a:r>
          </a:p>
          <a:p>
            <a:pPr marL="964692" lvl="1" indent="-342900">
              <a:buFont typeface="Arial" panose="020B0604020202020204" pitchFamily="34" charset="0"/>
              <a:buChar char="•"/>
            </a:pPr>
            <a:r>
              <a:rPr lang="en-US" sz="1800" b="0" dirty="0" smtClean="0">
                <a:ln w="3175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Largely to King County Taxpayers</a:t>
            </a:r>
            <a:endParaRPr lang="en-US" sz="1800" b="0" dirty="0" smtClean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90601"/>
            <a:ext cx="4040188" cy="609600"/>
          </a:xfrm>
        </p:spPr>
        <p:txBody>
          <a:bodyPr>
            <a:normAutofit/>
          </a:bodyPr>
          <a:lstStyle/>
          <a:p>
            <a:pPr algn="ctr"/>
            <a:r>
              <a:rPr lang="en-US" sz="2000" b="1" u="sng" dirty="0" smtClean="0"/>
              <a:t>House Democratic Plan</a:t>
            </a:r>
            <a:endParaRPr lang="en-US" sz="2000" b="1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990602"/>
            <a:ext cx="4041775" cy="609599"/>
          </a:xfrm>
        </p:spPr>
        <p:txBody>
          <a:bodyPr>
            <a:noAutofit/>
          </a:bodyPr>
          <a:lstStyle/>
          <a:p>
            <a:pPr algn="ctr"/>
            <a:r>
              <a:rPr lang="en-US" sz="2000" b="1" u="sng" dirty="0" smtClean="0"/>
              <a:t>Senate Republican Plan</a:t>
            </a:r>
            <a:endParaRPr lang="en-US" sz="2000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564468" y="4724400"/>
            <a:ext cx="8151815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>
                <a:latin typeface="Georgia" panose="02040502050405020303" pitchFamily="18" charset="0"/>
                <a:cs typeface="Calibri" panose="020F0502020204030204" pitchFamily="34" charset="0"/>
              </a:rPr>
              <a:t>Governor Inslee Plan</a:t>
            </a:r>
          </a:p>
          <a:p>
            <a:pPr algn="ctr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$3.9 BB in New Revenue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2.8 BB For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McCleary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New Taxation:  Capital Gains, B&amp;O, Carbon, Eliminate Some Exemptions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No Levy Swap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4468" y="4559300"/>
            <a:ext cx="8122332" cy="22579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57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75657"/>
            <a:ext cx="8229600" cy="5301343"/>
          </a:xfrm>
        </p:spPr>
        <p:txBody>
          <a:bodyPr>
            <a:normAutofit/>
          </a:bodyPr>
          <a:lstStyle/>
          <a:p>
            <a:endParaRPr lang="en-US" sz="1400" dirty="0" smtClean="0"/>
          </a:p>
          <a:p>
            <a:r>
              <a:rPr lang="en-US" sz="1800" dirty="0" smtClean="0"/>
              <a:t>$7.3 Billion in New K-12 Spending (Over 4 Years)</a:t>
            </a:r>
          </a:p>
          <a:p>
            <a:endParaRPr lang="en-US" sz="1800" dirty="0"/>
          </a:p>
          <a:p>
            <a:r>
              <a:rPr lang="en-US" sz="1800" dirty="0" smtClean="0"/>
              <a:t>Property Tax Increase of Roughly $4.6 BB Via Levy Swap</a:t>
            </a:r>
          </a:p>
          <a:p>
            <a:pPr lvl="1"/>
            <a:r>
              <a:rPr lang="en-US" sz="1800" b="1" u="sng" dirty="0" smtClean="0"/>
              <a:t>Local Levies Reduced and Capped</a:t>
            </a:r>
          </a:p>
          <a:p>
            <a:pPr lvl="2"/>
            <a:r>
              <a:rPr lang="en-US" sz="1800" dirty="0" smtClean="0"/>
              <a:t>$1.50 Per $1,000 Assessed Value or Levy Rate that Generates $2,500 Per Student, Whichever is Lower</a:t>
            </a:r>
          </a:p>
          <a:p>
            <a:pPr lvl="1"/>
            <a:r>
              <a:rPr lang="en-US" sz="1800" b="1" u="sng" dirty="0" smtClean="0"/>
              <a:t>State Levy Increased</a:t>
            </a:r>
          </a:p>
          <a:p>
            <a:pPr lvl="2"/>
            <a:r>
              <a:rPr lang="en-US" sz="1800" dirty="0" smtClean="0"/>
              <a:t>From $1.89 to $2.70 Per $1,000 Assessed Value</a:t>
            </a:r>
          </a:p>
          <a:p>
            <a:pPr lvl="2"/>
            <a:r>
              <a:rPr lang="en-US" sz="1800" dirty="0" smtClean="0"/>
              <a:t>Adds Roughly $500 To Average Seattle Homeowner Property Tax Bill</a:t>
            </a:r>
          </a:p>
          <a:p>
            <a:pPr lvl="1"/>
            <a:endParaRPr lang="en-US" sz="1800" dirty="0"/>
          </a:p>
          <a:p>
            <a:r>
              <a:rPr lang="en-US" sz="1800" dirty="0" smtClean="0"/>
              <a:t>Other Sources of Revenue (Roughly $2.7 BB Over 4 Years)</a:t>
            </a:r>
          </a:p>
          <a:p>
            <a:pPr lvl="1"/>
            <a:r>
              <a:rPr lang="en-US" sz="1800" dirty="0" smtClean="0"/>
              <a:t>Rainy Day Funds (1.5 BB)</a:t>
            </a:r>
          </a:p>
          <a:p>
            <a:pPr lvl="1"/>
            <a:r>
              <a:rPr lang="en-US" sz="1800" dirty="0" smtClean="0"/>
              <a:t>Applying Sales Tax to Out-Of-State Online Retailers (1.0 BB)</a:t>
            </a:r>
          </a:p>
          <a:p>
            <a:pPr lvl="1"/>
            <a:r>
              <a:rPr lang="en-US" sz="1800" dirty="0" smtClean="0"/>
              <a:t>Repeal of Bottled Water and Oil Extraction Tax Exemptions (166 MM)</a:t>
            </a:r>
          </a:p>
          <a:p>
            <a:pPr lvl="1"/>
            <a:r>
              <a:rPr lang="en-US" sz="1800" dirty="0" smtClean="0"/>
              <a:t>Extending B&amp;O Tax to Out of State Retailing (24 MM)</a:t>
            </a:r>
          </a:p>
          <a:p>
            <a:pPr marL="109728" indent="0">
              <a:buNone/>
            </a:pPr>
            <a:endParaRPr lang="en-US" sz="2200" dirty="0" smtClean="0"/>
          </a:p>
          <a:p>
            <a:endParaRPr lang="en-US" sz="1400" dirty="0" smtClean="0"/>
          </a:p>
          <a:p>
            <a:pPr marL="109728" indent="0">
              <a:buNone/>
            </a:pPr>
            <a:endParaRPr lang="en-US" sz="1800" dirty="0" smtClean="0"/>
          </a:p>
          <a:p>
            <a:pPr marL="109728" indent="0">
              <a:buNone/>
            </a:pPr>
            <a:endParaRPr lang="en-US" sz="1800" dirty="0" smtClean="0"/>
          </a:p>
          <a:p>
            <a:pPr marL="109728" indent="0">
              <a:buNone/>
            </a:pPr>
            <a:endParaRPr lang="en-US" sz="1800" dirty="0" smtClean="0"/>
          </a:p>
          <a:p>
            <a:pPr marL="393192" lvl="1" indent="0">
              <a:buNone/>
            </a:pPr>
            <a:endParaRPr lang="en-US" sz="1400" dirty="0" smtClean="0"/>
          </a:p>
          <a:p>
            <a:endParaRPr lang="en-US" sz="1800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u="sng" dirty="0" err="1" smtClean="0"/>
              <a:t>McCleary</a:t>
            </a:r>
            <a:r>
              <a:rPr lang="en-US" u="sng" dirty="0" smtClean="0"/>
              <a:t>:  Financing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60444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5253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Increase in Teacher Pay</a:t>
            </a:r>
          </a:p>
          <a:p>
            <a:pPr lvl="1"/>
            <a:r>
              <a:rPr lang="en-US" dirty="0" smtClean="0"/>
              <a:t>Three Tiers Based on Housing Costs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Collective Bargaining</a:t>
            </a:r>
          </a:p>
          <a:p>
            <a:pPr lvl="1"/>
            <a:r>
              <a:rPr lang="en-US" dirty="0" smtClean="0"/>
              <a:t>Remain at Local District Level for Salaries</a:t>
            </a:r>
          </a:p>
          <a:p>
            <a:pPr lvl="1"/>
            <a:r>
              <a:rPr lang="en-US" dirty="0" smtClean="0"/>
              <a:t>Move to State Level for Health Care Benefits (Starting 2020)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$500 MM Fund to Support Lower Income School Districts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I-1351 (Class Size Reduction) On Hold</a:t>
            </a:r>
          </a:p>
          <a:p>
            <a:endParaRPr lang="en-US" dirty="0" smtClean="0"/>
          </a:p>
          <a:p>
            <a:r>
              <a:rPr lang="en-US" dirty="0" smtClean="0"/>
              <a:t>New Allocation Method For Special Education/ELL/Etc.</a:t>
            </a:r>
          </a:p>
          <a:p>
            <a:pPr lvl="1"/>
            <a:r>
              <a:rPr lang="en-US" dirty="0" smtClean="0"/>
              <a:t>Based on Number of Teachers; Not Based on Staff Mix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err="1" smtClean="0"/>
              <a:t>McCleary</a:t>
            </a:r>
            <a:r>
              <a:rPr lang="en-US" u="sng" dirty="0" smtClean="0"/>
              <a:t>:  Other Dimensions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17249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9424" y="765110"/>
            <a:ext cx="8229600" cy="5952931"/>
          </a:xfrm>
        </p:spPr>
        <p:txBody>
          <a:bodyPr>
            <a:normAutofit fontScale="25000" lnSpcReduction="20000"/>
          </a:bodyPr>
          <a:lstStyle/>
          <a:p>
            <a:endParaRPr lang="en-US" sz="6200" dirty="0" smtClean="0"/>
          </a:p>
          <a:p>
            <a:r>
              <a:rPr lang="en-US" sz="8000" dirty="0" smtClean="0"/>
              <a:t>The Financing for </a:t>
            </a:r>
            <a:r>
              <a:rPr lang="en-US" sz="8000" dirty="0" err="1" smtClean="0"/>
              <a:t>McCleary</a:t>
            </a:r>
            <a:r>
              <a:rPr lang="en-US" sz="8000" dirty="0" smtClean="0"/>
              <a:t> is Not Progressive</a:t>
            </a:r>
          </a:p>
          <a:p>
            <a:pPr marL="109728" indent="0">
              <a:buNone/>
            </a:pPr>
            <a:endParaRPr lang="en-US" sz="4900" dirty="0" smtClean="0"/>
          </a:p>
          <a:p>
            <a:pPr lvl="1"/>
            <a:r>
              <a:rPr lang="en-US" sz="4800" dirty="0"/>
              <a:t>“They can hold on all they want to this stereotype cliché that this is a tax increase on rich city folks.  But the truth is, this is middle-class people statewide, and real families.”  </a:t>
            </a:r>
            <a:r>
              <a:rPr lang="en-US" sz="4800" i="1" dirty="0"/>
              <a:t>Reuven </a:t>
            </a:r>
            <a:r>
              <a:rPr lang="en-US" sz="4800" i="1" dirty="0" smtClean="0"/>
              <a:t>Carlyle D, 36 (Seattle Times, 7/1/17</a:t>
            </a:r>
            <a:r>
              <a:rPr lang="en-US" sz="4800" dirty="0"/>
              <a:t>).</a:t>
            </a:r>
          </a:p>
          <a:p>
            <a:pPr lvl="1"/>
            <a:endParaRPr lang="en-US" sz="4900" dirty="0" smtClean="0"/>
          </a:p>
          <a:p>
            <a:pPr lvl="1"/>
            <a:endParaRPr lang="en-US" sz="4900" dirty="0"/>
          </a:p>
          <a:p>
            <a:r>
              <a:rPr lang="en-US" sz="8000" dirty="0" smtClean="0"/>
              <a:t>Will Seattle Voters Now Be Less Likely to Support Local Education Levies?</a:t>
            </a:r>
          </a:p>
          <a:p>
            <a:pPr marL="109728" indent="0">
              <a:buNone/>
            </a:pPr>
            <a:endParaRPr lang="en-US" sz="4900" dirty="0" smtClean="0"/>
          </a:p>
          <a:p>
            <a:r>
              <a:rPr lang="en-US" sz="8000" dirty="0" smtClean="0"/>
              <a:t>Will the Property Tax Be Non-Sustainable Due to 1% Cap (Starting in 2019)?</a:t>
            </a:r>
          </a:p>
          <a:p>
            <a:endParaRPr lang="en-US" sz="4900" dirty="0" smtClean="0"/>
          </a:p>
          <a:p>
            <a:pPr lvl="1"/>
            <a:r>
              <a:rPr lang="en-US" sz="4900" dirty="0" smtClean="0"/>
              <a:t>“This is a ticking time bomb.  The bill is unfortunately non-sustainable.”  </a:t>
            </a:r>
            <a:r>
              <a:rPr lang="en-US" sz="4900" i="1" dirty="0" smtClean="0"/>
              <a:t>Jamie Pederson, D 43 (Tacoma News Tribune, 7/1/17)</a:t>
            </a:r>
          </a:p>
          <a:p>
            <a:pPr lvl="1"/>
            <a:endParaRPr lang="en-US" sz="4900" dirty="0"/>
          </a:p>
          <a:p>
            <a:r>
              <a:rPr lang="en-US" sz="8000" dirty="0" smtClean="0"/>
              <a:t>Will Basing Teacher Compensation on Regional Housing Prices Create Vicious Cycles?</a:t>
            </a:r>
          </a:p>
          <a:p>
            <a:endParaRPr lang="en-US" sz="4800" dirty="0" smtClean="0"/>
          </a:p>
          <a:p>
            <a:pPr lvl="1"/>
            <a:r>
              <a:rPr lang="en-US" sz="4800" dirty="0"/>
              <a:t>“This is a bad idea all around </a:t>
            </a:r>
            <a:r>
              <a:rPr lang="en-US" sz="4800" dirty="0" smtClean="0"/>
              <a:t>[to </a:t>
            </a:r>
            <a:r>
              <a:rPr lang="en-US" sz="4800" dirty="0"/>
              <a:t>base salaries on housing </a:t>
            </a:r>
            <a:r>
              <a:rPr lang="en-US" sz="4800" dirty="0" smtClean="0"/>
              <a:t>prices].”  </a:t>
            </a:r>
            <a:r>
              <a:rPr lang="en-US" sz="4800" i="1" dirty="0"/>
              <a:t>Marguerite </a:t>
            </a:r>
            <a:r>
              <a:rPr lang="en-US" sz="4800" i="1" dirty="0" err="1" smtClean="0"/>
              <a:t>Roza</a:t>
            </a:r>
            <a:r>
              <a:rPr lang="en-US" sz="4800" i="1" dirty="0" smtClean="0"/>
              <a:t>, </a:t>
            </a:r>
            <a:r>
              <a:rPr lang="en-US" sz="4800" i="1" dirty="0"/>
              <a:t>Georgetown University Professor (Seattle </a:t>
            </a:r>
            <a:r>
              <a:rPr lang="en-US" sz="4800" i="1" dirty="0" smtClean="0"/>
              <a:t>Times, 7/9/17).</a:t>
            </a:r>
          </a:p>
          <a:p>
            <a:pPr lvl="1"/>
            <a:endParaRPr lang="en-US" sz="4900" dirty="0"/>
          </a:p>
          <a:p>
            <a:r>
              <a:rPr lang="en-US" sz="8000" dirty="0" smtClean="0"/>
              <a:t>Will the Supreme Court Rule in Favor of the Legislative Proposal?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5110"/>
          </a:xfrm>
        </p:spPr>
        <p:txBody>
          <a:bodyPr/>
          <a:lstStyle/>
          <a:p>
            <a:pPr algn="ctr"/>
            <a:r>
              <a:rPr lang="en-US" u="sng" dirty="0" err="1" smtClean="0"/>
              <a:t>McCleary</a:t>
            </a:r>
            <a:r>
              <a:rPr lang="en-US" u="sng" dirty="0" smtClean="0"/>
              <a:t>:  Concerns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72000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9562</TotalTime>
  <Words>1705</Words>
  <Application>Microsoft Office PowerPoint</Application>
  <PresentationFormat>On-screen Show (4:3)</PresentationFormat>
  <Paragraphs>342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Concourse</vt:lpstr>
      <vt:lpstr> The 2017 Washington State Legislative Session  Presentation to 31ST District Democrats November 29, 2017 (Originally Presented to 37th District Democrats) </vt:lpstr>
      <vt:lpstr>SESSION OVERVIEW</vt:lpstr>
      <vt:lpstr> AGENDA </vt:lpstr>
      <vt:lpstr>K-12 SPENDING IN WASHINGTON STATE </vt:lpstr>
      <vt:lpstr>McCleary:  Four Issues</vt:lpstr>
      <vt:lpstr>McCleary Proposals (Overview)</vt:lpstr>
      <vt:lpstr>McCleary:  Financing</vt:lpstr>
      <vt:lpstr>McCleary:  Other Dimensions</vt:lpstr>
      <vt:lpstr>McCleary:  Concerns</vt:lpstr>
      <vt:lpstr>NEW K-12 McCLEARY SPENDING</vt:lpstr>
      <vt:lpstr> </vt:lpstr>
      <vt:lpstr> Tax Regressivity By State (Washington, Oregon and California, 2015)</vt:lpstr>
      <vt:lpstr>PowerPoint Presentation</vt:lpstr>
      <vt:lpstr>New Taxation in Washington State</vt:lpstr>
      <vt:lpstr>McCLEARY:  EVALUATION OF THE FOUR ISSUES </vt:lpstr>
      <vt:lpstr> AGENDA </vt:lpstr>
      <vt:lpstr>State Operating Budget Over Time (All figures expressed in real 2017 dollars)</vt:lpstr>
      <vt:lpstr>Operating Budget Highlights</vt:lpstr>
      <vt:lpstr>KEY BILLS (1 of 2)</vt:lpstr>
      <vt:lpstr>KEY BILLS (2 of 2)</vt:lpstr>
      <vt:lpstr>Key Bills That Did Not Pass</vt:lpstr>
      <vt:lpstr> AGENDA </vt:lpstr>
      <vt:lpstr>Observations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PREVIEW OF THE WASHINGTON STATE 2017 LEGISLATIVE SESSION</dc:title>
  <dc:creator>N Foley</dc:creator>
  <cp:lastModifiedBy>JOHN STAFFORD</cp:lastModifiedBy>
  <cp:revision>225</cp:revision>
  <cp:lastPrinted>2017-08-14T18:42:36Z</cp:lastPrinted>
  <dcterms:created xsi:type="dcterms:W3CDTF">2016-10-07T00:00:12Z</dcterms:created>
  <dcterms:modified xsi:type="dcterms:W3CDTF">2017-11-29T18:46:02Z</dcterms:modified>
</cp:coreProperties>
</file>